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Filson Soft"/>
                <a:cs typeface="Filson So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Open Sans Semibold"/>
                <a:cs typeface="Open Sans Semibol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Filson Soft"/>
                <a:cs typeface="Filson So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Open Sans Semibold"/>
                <a:cs typeface="Open Sans Semibol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Filson Soft"/>
                <a:cs typeface="Filson So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Filson Soft"/>
                <a:cs typeface="Filson So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2031"/>
            <a:ext cx="6794500" cy="6858000"/>
          </a:xfrm>
          <a:custGeom>
            <a:avLst/>
            <a:gdLst/>
            <a:ahLst/>
            <a:cxnLst/>
            <a:rect l="l" t="t" r="r" b="b"/>
            <a:pathLst>
              <a:path w="6794500" h="6858000">
                <a:moveTo>
                  <a:pt x="6793992" y="0"/>
                </a:moveTo>
                <a:lnTo>
                  <a:pt x="0" y="0"/>
                </a:lnTo>
                <a:lnTo>
                  <a:pt x="0" y="6858000"/>
                </a:lnTo>
                <a:lnTo>
                  <a:pt x="6793992" y="6858000"/>
                </a:lnTo>
                <a:lnTo>
                  <a:pt x="6793992" y="0"/>
                </a:lnTo>
                <a:close/>
              </a:path>
            </a:pathLst>
          </a:custGeom>
          <a:solidFill>
            <a:srgbClr val="294B5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55167"/>
            <a:ext cx="4106163" cy="606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249879"/>
            <a:ext cx="113030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Filson Soft"/>
                <a:cs typeface="Filson So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823730"/>
            <a:ext cx="5912485" cy="422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Open Sans Semibold"/>
                <a:cs typeface="Open Sans Semibol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4500" y="6258052"/>
            <a:ext cx="86486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435" y="0"/>
            <a:ext cx="5398516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456635"/>
            <a:ext cx="292989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Did</a:t>
            </a:r>
            <a:r>
              <a:rPr dirty="0" sz="3200" spc="-165"/>
              <a:t> </a:t>
            </a:r>
            <a:r>
              <a:rPr dirty="0" sz="3200"/>
              <a:t>you</a:t>
            </a:r>
            <a:r>
              <a:rPr dirty="0" sz="3200" spc="-75"/>
              <a:t> </a:t>
            </a:r>
            <a:r>
              <a:rPr dirty="0" sz="3200" spc="-10"/>
              <a:t>know?</a:t>
            </a:r>
            <a:endParaRPr sz="3200"/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2243832"/>
            <a:ext cx="5530215" cy="3594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660"/>
              </a:lnSpc>
              <a:spcBef>
                <a:spcPts val="100"/>
              </a:spcBef>
            </a:pPr>
            <a:r>
              <a:rPr dirty="0" sz="3200" b="1" i="1">
                <a:solidFill>
                  <a:srgbClr val="FFFFFF"/>
                </a:solidFill>
                <a:latin typeface="Open Sans Semibold"/>
                <a:cs typeface="Open Sans Semibold"/>
              </a:rPr>
              <a:t>Nearly</a:t>
            </a:r>
            <a:r>
              <a:rPr dirty="0" sz="3200" spc="-3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3200" b="1" i="1">
                <a:solidFill>
                  <a:srgbClr val="6CCFE0"/>
                </a:solidFill>
                <a:latin typeface="Open Sans Semibold"/>
                <a:cs typeface="Open Sans Semibold"/>
              </a:rPr>
              <a:t>83%</a:t>
            </a:r>
            <a:r>
              <a:rPr dirty="0" sz="3200" spc="-35" b="1" i="1">
                <a:solidFill>
                  <a:srgbClr val="6CCFE0"/>
                </a:solidFill>
                <a:latin typeface="Open Sans Semibold"/>
                <a:cs typeface="Open Sans Semibold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Open Sans Semibold"/>
                <a:cs typeface="Open Sans Semibold"/>
              </a:rPr>
              <a:t>of</a:t>
            </a:r>
            <a:r>
              <a:rPr dirty="0" sz="3200" spc="-3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Open Sans Semibold"/>
                <a:cs typeface="Open Sans Semibold"/>
              </a:rPr>
              <a:t>U.S.</a:t>
            </a:r>
            <a:r>
              <a:rPr dirty="0" sz="3200" spc="-30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3200" spc="-10" b="1" i="1">
                <a:solidFill>
                  <a:srgbClr val="FFFFFF"/>
                </a:solidFill>
                <a:latin typeface="Open Sans Semibold"/>
                <a:cs typeface="Open Sans Semibold"/>
              </a:rPr>
              <a:t>workers</a:t>
            </a:r>
            <a:endParaRPr sz="3200">
              <a:latin typeface="Open Sans Semibold"/>
              <a:cs typeface="Open Sans Semibold"/>
            </a:endParaRPr>
          </a:p>
          <a:p>
            <a:pPr marL="12700">
              <a:lnSpc>
                <a:spcPts val="3660"/>
              </a:lnSpc>
            </a:pPr>
            <a:r>
              <a:rPr dirty="0" sz="3200" b="1" i="1">
                <a:solidFill>
                  <a:srgbClr val="FFFFFF"/>
                </a:solidFill>
                <a:latin typeface="Open Sans Semibold"/>
                <a:cs typeface="Open Sans Semibold"/>
              </a:rPr>
              <a:t>suffer</a:t>
            </a:r>
            <a:r>
              <a:rPr dirty="0" sz="3200" spc="-70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Open Sans Semibold"/>
                <a:cs typeface="Open Sans Semibold"/>
              </a:rPr>
              <a:t>from</a:t>
            </a:r>
            <a:r>
              <a:rPr dirty="0" sz="3200" spc="-6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Open Sans Semibold"/>
                <a:cs typeface="Open Sans Semibold"/>
              </a:rPr>
              <a:t>workplace</a:t>
            </a:r>
            <a:r>
              <a:rPr dirty="0" sz="3200" spc="-6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3200" spc="-10" b="1" i="1">
                <a:solidFill>
                  <a:srgbClr val="FFFFFF"/>
                </a:solidFill>
                <a:latin typeface="Open Sans Semibold"/>
                <a:cs typeface="Open Sans Semibold"/>
              </a:rPr>
              <a:t>stress.</a:t>
            </a:r>
            <a:endParaRPr sz="3200">
              <a:latin typeface="Open Sans Semibold"/>
              <a:cs typeface="Open Sans Semibold"/>
            </a:endParaRPr>
          </a:p>
          <a:p>
            <a:pPr marL="12700" marR="5080">
              <a:lnSpc>
                <a:spcPts val="2900"/>
              </a:lnSpc>
              <a:spcBef>
                <a:spcPts val="3420"/>
              </a:spcBef>
            </a:pP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Get</a:t>
            </a:r>
            <a:r>
              <a:rPr dirty="0" sz="27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mental</a:t>
            </a:r>
            <a:r>
              <a:rPr dirty="0" sz="27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r>
              <a:rPr dirty="0" sz="27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support,</a:t>
            </a:r>
            <a:r>
              <a:rPr dirty="0" sz="27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Open Sans"/>
                <a:cs typeface="Open Sans"/>
              </a:rPr>
              <a:t>digital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coaching,</a:t>
            </a:r>
            <a:r>
              <a:rPr dirty="0" sz="27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7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CBT-based</a:t>
            </a:r>
            <a:r>
              <a:rPr dirty="0" sz="27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Open Sans"/>
                <a:cs typeface="Open Sans"/>
              </a:rPr>
              <a:t>courses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you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your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family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Open Sans"/>
                <a:cs typeface="Open Sans"/>
              </a:rPr>
              <a:t>with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Uprise</a:t>
            </a:r>
            <a:r>
              <a:rPr dirty="0" sz="27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EAP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benefits.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Open Sans"/>
                <a:cs typeface="Open Sans"/>
              </a:rPr>
              <a:t>Create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an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account</a:t>
            </a:r>
            <a:r>
              <a:rPr dirty="0" sz="27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log</a:t>
            </a:r>
            <a:r>
              <a:rPr dirty="0" sz="27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on</a:t>
            </a:r>
            <a:r>
              <a:rPr dirty="0" sz="27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27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Open Sans"/>
                <a:cs typeface="Open Sans"/>
              </a:rPr>
              <a:t>your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portal </a:t>
            </a:r>
            <a:r>
              <a:rPr dirty="0" sz="2700" spc="-10">
                <a:solidFill>
                  <a:srgbClr val="FFFFFF"/>
                </a:solidFill>
                <a:latin typeface="Open Sans"/>
                <a:cs typeface="Open Sans"/>
              </a:rPr>
              <a:t>today!</a:t>
            </a:r>
            <a:endParaRPr sz="27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435" y="0"/>
            <a:ext cx="5398516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Did</a:t>
            </a:r>
            <a:r>
              <a:rPr dirty="0" sz="3200" spc="-165"/>
              <a:t> </a:t>
            </a:r>
            <a:r>
              <a:rPr dirty="0" sz="3200"/>
              <a:t>you</a:t>
            </a:r>
            <a:r>
              <a:rPr dirty="0" sz="3200" spc="-75"/>
              <a:t> </a:t>
            </a:r>
            <a:r>
              <a:rPr dirty="0" sz="3200" spc="-10"/>
              <a:t>know?</a:t>
            </a:r>
            <a:endParaRPr sz="3200"/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1904183"/>
            <a:ext cx="5656580" cy="409511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" marR="39370">
              <a:lnSpc>
                <a:spcPts val="2700"/>
              </a:lnSpc>
              <a:spcBef>
                <a:spcPts val="439"/>
              </a:spcBef>
            </a:pP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The</a:t>
            </a:r>
            <a:r>
              <a:rPr dirty="0" sz="2500" spc="-7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main</a:t>
            </a:r>
            <a:r>
              <a:rPr dirty="0" sz="2500" spc="-4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causes</a:t>
            </a:r>
            <a:r>
              <a:rPr dirty="0" sz="2500" spc="-4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Filson Soft Regular"/>
                <a:cs typeface="Filson Soft Regular"/>
              </a:rPr>
              <a:t>of</a:t>
            </a:r>
            <a:r>
              <a:rPr dirty="0" sz="2500" spc="-155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workplace</a:t>
            </a:r>
            <a:r>
              <a:rPr dirty="0" sz="2500" spc="-4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Filson Soft Regular"/>
                <a:cs typeface="Filson Soft Regular"/>
              </a:rPr>
              <a:t>stress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are</a:t>
            </a:r>
            <a:r>
              <a:rPr dirty="0" sz="2500" spc="-105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workload</a:t>
            </a:r>
            <a:r>
              <a:rPr dirty="0" sz="2500" spc="-15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6CCFE0"/>
                </a:solidFill>
                <a:latin typeface="Filson Soft Regular"/>
                <a:cs typeface="Filson Soft Regular"/>
              </a:rPr>
              <a:t>(39%</a:t>
            </a:r>
            <a:r>
              <a:rPr dirty="0" sz="2500" spc="-15">
                <a:solidFill>
                  <a:srgbClr val="6CCFE0"/>
                </a:solidFill>
                <a:latin typeface="Filson Soft Regular"/>
                <a:cs typeface="Filson Soft Regular"/>
              </a:rPr>
              <a:t> </a:t>
            </a:r>
            <a:r>
              <a:rPr dirty="0" sz="2500" spc="-20">
                <a:solidFill>
                  <a:srgbClr val="6CCFE0"/>
                </a:solidFill>
                <a:latin typeface="Filson Soft Regular"/>
                <a:cs typeface="Filson Soft Regular"/>
              </a:rPr>
              <a:t>of</a:t>
            </a:r>
            <a:r>
              <a:rPr dirty="0" sz="2500" spc="-155">
                <a:solidFill>
                  <a:srgbClr val="6CCFE0"/>
                </a:solidFill>
                <a:latin typeface="Filson Soft Regular"/>
                <a:cs typeface="Filson Soft Regular"/>
              </a:rPr>
              <a:t> </a:t>
            </a:r>
            <a:r>
              <a:rPr dirty="0" sz="2500" spc="-10">
                <a:solidFill>
                  <a:srgbClr val="6CCFE0"/>
                </a:solidFill>
                <a:latin typeface="Filson Soft Regular"/>
                <a:cs typeface="Filson Soft Regular"/>
              </a:rPr>
              <a:t>workers)</a:t>
            </a:r>
            <a:r>
              <a:rPr dirty="0" sz="2500" spc="-10">
                <a:solidFill>
                  <a:srgbClr val="FFFFFF"/>
                </a:solidFill>
                <a:latin typeface="Filson Soft Regular"/>
                <a:cs typeface="Filson Soft Regular"/>
              </a:rPr>
              <a:t>,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interpersonal</a:t>
            </a:r>
            <a:r>
              <a:rPr dirty="0" sz="2500" spc="-3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issues</a:t>
            </a:r>
            <a:r>
              <a:rPr dirty="0" sz="2500" spc="-3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6CCFE0"/>
                </a:solidFill>
                <a:latin typeface="Filson Soft Regular"/>
                <a:cs typeface="Filson Soft Regular"/>
              </a:rPr>
              <a:t>(31%)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,</a:t>
            </a:r>
            <a:r>
              <a:rPr dirty="0" sz="2500" spc="-12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Filson Soft Regular"/>
                <a:cs typeface="Filson Soft Regular"/>
              </a:rPr>
              <a:t>juggling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work</a:t>
            </a:r>
            <a:r>
              <a:rPr dirty="0" sz="2500" spc="-5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and</a:t>
            </a:r>
            <a:r>
              <a:rPr dirty="0" sz="2500" spc="-2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personal</a:t>
            </a:r>
            <a:r>
              <a:rPr dirty="0" sz="2500" spc="-2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life</a:t>
            </a:r>
            <a:r>
              <a:rPr dirty="0" sz="2500" spc="-15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6CCFE0"/>
                </a:solidFill>
                <a:latin typeface="Filson Soft Regular"/>
                <a:cs typeface="Filson Soft Regular"/>
              </a:rPr>
              <a:t>(19%)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,</a:t>
            </a:r>
            <a:r>
              <a:rPr dirty="0" sz="2500" spc="-2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>
                <a:solidFill>
                  <a:srgbClr val="FFFFFF"/>
                </a:solidFill>
                <a:latin typeface="Filson Soft Regular"/>
                <a:cs typeface="Filson Soft Regular"/>
              </a:rPr>
              <a:t>and</a:t>
            </a:r>
            <a:r>
              <a:rPr dirty="0" sz="2500" spc="-11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Filson Soft Regular"/>
                <a:cs typeface="Filson Soft Regular"/>
              </a:rPr>
              <a:t>job </a:t>
            </a:r>
            <a:r>
              <a:rPr dirty="0" sz="2500" spc="-10">
                <a:solidFill>
                  <a:srgbClr val="FFFFFF"/>
                </a:solidFill>
                <a:latin typeface="Filson Soft Regular"/>
                <a:cs typeface="Filson Soft Regular"/>
              </a:rPr>
              <a:t>security</a:t>
            </a:r>
            <a:r>
              <a:rPr dirty="0" sz="2500" spc="-130">
                <a:solidFill>
                  <a:srgbClr val="FFFFFF"/>
                </a:solidFill>
                <a:latin typeface="Filson Soft Regular"/>
                <a:cs typeface="Filson Soft Regular"/>
              </a:rPr>
              <a:t> </a:t>
            </a:r>
            <a:r>
              <a:rPr dirty="0" sz="2500" spc="-10">
                <a:solidFill>
                  <a:srgbClr val="6CCFE0"/>
                </a:solidFill>
                <a:latin typeface="Filson Soft Regular"/>
                <a:cs typeface="Filson Soft Regular"/>
              </a:rPr>
              <a:t>(6%)</a:t>
            </a:r>
            <a:r>
              <a:rPr dirty="0" sz="2500" spc="-10">
                <a:solidFill>
                  <a:srgbClr val="FFFFFF"/>
                </a:solidFill>
                <a:latin typeface="Filson Soft Regular"/>
                <a:cs typeface="Filson Soft Regular"/>
              </a:rPr>
              <a:t>.</a:t>
            </a:r>
            <a:endParaRPr sz="2500">
              <a:latin typeface="Filson Soft Regular"/>
              <a:cs typeface="Filson Soft Regular"/>
            </a:endParaRPr>
          </a:p>
          <a:p>
            <a:pPr marL="12700" marR="5080">
              <a:lnSpc>
                <a:spcPts val="2400"/>
              </a:lnSpc>
              <a:spcBef>
                <a:spcPts val="1440"/>
              </a:spcBef>
            </a:pP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Has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stress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made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everything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seem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little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harder</a:t>
            </a:r>
            <a:r>
              <a:rPr dirty="0" sz="2200" spc="-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lately?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You’re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not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alone.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With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Uprise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EAP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solutions,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can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access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coaches,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therapists,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digital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resources</a:t>
            </a:r>
            <a:r>
              <a:rPr dirty="0" sz="2200" spc="5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make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it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easy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find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help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need.</a:t>
            </a:r>
            <a:endParaRPr sz="2200">
              <a:latin typeface="Open Sans"/>
              <a:cs typeface="Open Sans"/>
            </a:endParaRPr>
          </a:p>
          <a:p>
            <a:pPr marL="12700">
              <a:lnSpc>
                <a:spcPts val="2240"/>
              </a:lnSpc>
            </a:pP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Create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account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today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get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started</a:t>
            </a:r>
            <a:endParaRPr sz="2200">
              <a:latin typeface="Open Sans"/>
              <a:cs typeface="Open Sans"/>
            </a:endParaRPr>
          </a:p>
          <a:p>
            <a:pPr marL="12700">
              <a:lnSpc>
                <a:spcPts val="2520"/>
              </a:lnSpc>
            </a:pP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at</a:t>
            </a:r>
            <a:r>
              <a:rPr dirty="0" sz="2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app.uprisehealth.com.</a:t>
            </a:r>
            <a:endParaRPr sz="22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435" y="0"/>
            <a:ext cx="5398516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Did</a:t>
            </a:r>
            <a:r>
              <a:rPr dirty="0" sz="3200" spc="-165"/>
              <a:t> </a:t>
            </a:r>
            <a:r>
              <a:rPr dirty="0" sz="3200"/>
              <a:t>you</a:t>
            </a:r>
            <a:r>
              <a:rPr dirty="0" sz="3200" spc="-75"/>
              <a:t> </a:t>
            </a:r>
            <a:r>
              <a:rPr dirty="0" sz="3200" spc="-10"/>
              <a:t>know?</a:t>
            </a:r>
            <a:endParaRPr sz="3200"/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1872179"/>
            <a:ext cx="5927090" cy="408241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480"/>
              </a:spcBef>
            </a:pPr>
            <a:r>
              <a:rPr dirty="0" sz="2700" b="1" i="1">
                <a:solidFill>
                  <a:srgbClr val="6CCFE0"/>
                </a:solidFill>
                <a:latin typeface="Open Sans Semibold"/>
                <a:cs typeface="Open Sans Semibold"/>
              </a:rPr>
              <a:t>Less</a:t>
            </a:r>
            <a:r>
              <a:rPr dirty="0" sz="2700" spc="-20" b="1" i="1">
                <a:solidFill>
                  <a:srgbClr val="6CCFE0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6CCFE0"/>
                </a:solidFill>
                <a:latin typeface="Open Sans Semibold"/>
                <a:cs typeface="Open Sans Semibold"/>
              </a:rPr>
              <a:t>than</a:t>
            </a:r>
            <a:r>
              <a:rPr dirty="0" sz="2700" spc="-20" b="1" i="1">
                <a:solidFill>
                  <a:srgbClr val="6CCFE0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6CCFE0"/>
                </a:solidFill>
                <a:latin typeface="Open Sans Semibold"/>
                <a:cs typeface="Open Sans Semibold"/>
              </a:rPr>
              <a:t>40%</a:t>
            </a:r>
            <a:r>
              <a:rPr dirty="0" sz="2700" spc="-20" b="1" i="1">
                <a:solidFill>
                  <a:srgbClr val="6CCFE0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of</a:t>
            </a:r>
            <a:r>
              <a:rPr dirty="0" sz="2700" spc="-20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employees</a:t>
            </a:r>
            <a:r>
              <a:rPr dirty="0" sz="2700" spc="-1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spc="-25" b="1" i="1">
                <a:solidFill>
                  <a:srgbClr val="FFFFFF"/>
                </a:solidFill>
                <a:latin typeface="Open Sans Semibold"/>
                <a:cs typeface="Open Sans Semibold"/>
              </a:rPr>
              <a:t>who</a:t>
            </a:r>
            <a:r>
              <a:rPr dirty="0" sz="2700" spc="-2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suffer</a:t>
            </a:r>
            <a:r>
              <a:rPr dirty="0" sz="2700" spc="-3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from</a:t>
            </a:r>
            <a:r>
              <a:rPr dirty="0" sz="2700" spc="-3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stress</a:t>
            </a:r>
            <a:r>
              <a:rPr dirty="0" sz="2700" spc="-3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have</a:t>
            </a:r>
            <a:r>
              <a:rPr dirty="0" sz="2700" spc="-30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talked</a:t>
            </a:r>
            <a:r>
              <a:rPr dirty="0" sz="2700" spc="-3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to</a:t>
            </a:r>
            <a:r>
              <a:rPr dirty="0" sz="2700" spc="-3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spc="-10" b="1" i="1">
                <a:solidFill>
                  <a:srgbClr val="FFFFFF"/>
                </a:solidFill>
                <a:latin typeface="Open Sans Semibold"/>
                <a:cs typeface="Open Sans Semibold"/>
              </a:rPr>
              <a:t>their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employer</a:t>
            </a:r>
            <a:r>
              <a:rPr dirty="0" sz="2700" spc="-30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about</a:t>
            </a:r>
            <a:r>
              <a:rPr dirty="0" sz="2700" spc="-25" b="1" i="1">
                <a:solidFill>
                  <a:srgbClr val="FFFFFF"/>
                </a:solidFill>
                <a:latin typeface="Open Sans Semibold"/>
                <a:cs typeface="Open Sans Semibold"/>
              </a:rPr>
              <a:t> it.</a:t>
            </a:r>
            <a:endParaRPr sz="2700">
              <a:latin typeface="Open Sans Semibold"/>
              <a:cs typeface="Open Sans Semibold"/>
            </a:endParaRPr>
          </a:p>
          <a:p>
            <a:pPr marL="12700" marR="457200">
              <a:lnSpc>
                <a:spcPts val="2400"/>
              </a:lnSpc>
              <a:spcBef>
                <a:spcPts val="1300"/>
              </a:spcBef>
            </a:pP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Discussing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your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stress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with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professional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can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keep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anxiousness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stress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Open Sans"/>
                <a:cs typeface="Open Sans"/>
              </a:rPr>
              <a:t>from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negatively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influencing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your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work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Open Sans"/>
                <a:cs typeface="Open Sans"/>
              </a:rPr>
              <a:t>your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health.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With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Uprise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EAP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solutions</a:t>
            </a:r>
            <a:endParaRPr sz="2200">
              <a:latin typeface="Open Sans"/>
              <a:cs typeface="Open Sans"/>
            </a:endParaRPr>
          </a:p>
          <a:p>
            <a:pPr algn="just" marL="12700" marR="636270">
              <a:lnSpc>
                <a:spcPts val="2400"/>
              </a:lnSpc>
            </a:pP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-</a:t>
            </a:r>
            <a:r>
              <a:rPr dirty="0" sz="22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including</a:t>
            </a:r>
            <a:r>
              <a:rPr dirty="0" sz="22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coaching,</a:t>
            </a:r>
            <a:r>
              <a:rPr dirty="0" sz="22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therapy,</a:t>
            </a:r>
            <a:r>
              <a:rPr dirty="0" sz="22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200" spc="-8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digital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resources</a:t>
            </a:r>
            <a:r>
              <a:rPr dirty="0" sz="2200" spc="49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-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support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is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at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your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fingertips.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Don’t</a:t>
            </a:r>
            <a:r>
              <a:rPr dirty="0" sz="2200" spc="-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wait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get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help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deserve!</a:t>
            </a:r>
            <a:endParaRPr sz="2200">
              <a:latin typeface="Open Sans"/>
              <a:cs typeface="Open Sans"/>
            </a:endParaRPr>
          </a:p>
          <a:p>
            <a:pPr algn="just" marL="12700">
              <a:lnSpc>
                <a:spcPts val="2240"/>
              </a:lnSpc>
            </a:pP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Create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account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today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get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started</a:t>
            </a:r>
            <a:endParaRPr sz="2200">
              <a:latin typeface="Open Sans"/>
              <a:cs typeface="Open Sans"/>
            </a:endParaRPr>
          </a:p>
          <a:p>
            <a:pPr algn="just" marL="12700">
              <a:lnSpc>
                <a:spcPts val="2520"/>
              </a:lnSpc>
            </a:pP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at</a:t>
            </a:r>
            <a:r>
              <a:rPr dirty="0" sz="2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app.uprisehealth.com.</a:t>
            </a:r>
            <a:endParaRPr sz="22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435" y="0"/>
            <a:ext cx="5398516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753950"/>
            <a:ext cx="5503545" cy="220599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ct val="154700"/>
              </a:lnSpc>
              <a:spcBef>
                <a:spcPts val="229"/>
              </a:spcBef>
            </a:pPr>
            <a:r>
              <a:rPr dirty="0" sz="3200"/>
              <a:t>Enrollment</a:t>
            </a:r>
            <a:r>
              <a:rPr dirty="0" sz="3200" spc="-50"/>
              <a:t> </a:t>
            </a:r>
            <a:r>
              <a:rPr dirty="0" sz="3200"/>
              <a:t>time</a:t>
            </a:r>
            <a:r>
              <a:rPr dirty="0" sz="3200" spc="-40"/>
              <a:t> </a:t>
            </a:r>
            <a:r>
              <a:rPr dirty="0" sz="3200"/>
              <a:t>is</a:t>
            </a:r>
            <a:r>
              <a:rPr dirty="0" sz="3200" spc="-35"/>
              <a:t> </a:t>
            </a:r>
            <a:r>
              <a:rPr dirty="0" sz="3200" spc="-10"/>
              <a:t>here! </a:t>
            </a:r>
            <a:r>
              <a:rPr dirty="0" sz="3100" b="1" i="1">
                <a:latin typeface="Open Sans Semibold"/>
                <a:cs typeface="Open Sans Semibold"/>
              </a:rPr>
              <a:t>Sign</a:t>
            </a:r>
            <a:r>
              <a:rPr dirty="0" sz="3100" spc="-35" b="1" i="1">
                <a:latin typeface="Open Sans Semibold"/>
                <a:cs typeface="Open Sans Semibold"/>
              </a:rPr>
              <a:t> </a:t>
            </a:r>
            <a:r>
              <a:rPr dirty="0" sz="3100" b="1" i="1">
                <a:latin typeface="Open Sans Semibold"/>
                <a:cs typeface="Open Sans Semibold"/>
              </a:rPr>
              <a:t>up</a:t>
            </a:r>
            <a:r>
              <a:rPr dirty="0" sz="3100" spc="-35" b="1" i="1">
                <a:latin typeface="Open Sans Semibold"/>
                <a:cs typeface="Open Sans Semibold"/>
              </a:rPr>
              <a:t> </a:t>
            </a:r>
            <a:r>
              <a:rPr dirty="0" sz="3100" b="1" i="1">
                <a:latin typeface="Open Sans Semibold"/>
                <a:cs typeface="Open Sans Semibold"/>
              </a:rPr>
              <a:t>for</a:t>
            </a:r>
            <a:r>
              <a:rPr dirty="0" sz="3100" spc="-35" b="1" i="1">
                <a:latin typeface="Open Sans Semibold"/>
                <a:cs typeface="Open Sans Semibold"/>
              </a:rPr>
              <a:t> </a:t>
            </a:r>
            <a:r>
              <a:rPr dirty="0" sz="3100" b="1" i="1">
                <a:latin typeface="Open Sans Semibold"/>
                <a:cs typeface="Open Sans Semibold"/>
              </a:rPr>
              <a:t>EAP</a:t>
            </a:r>
            <a:r>
              <a:rPr dirty="0" sz="3100" spc="-30" b="1" i="1">
                <a:latin typeface="Open Sans Semibold"/>
                <a:cs typeface="Open Sans Semibold"/>
              </a:rPr>
              <a:t> </a:t>
            </a:r>
            <a:r>
              <a:rPr dirty="0" sz="3100" b="1" i="1">
                <a:latin typeface="Open Sans Semibold"/>
                <a:cs typeface="Open Sans Semibold"/>
              </a:rPr>
              <a:t>benefits</a:t>
            </a:r>
            <a:r>
              <a:rPr dirty="0" sz="3100" spc="-35" b="1" i="1">
                <a:latin typeface="Open Sans Semibold"/>
                <a:cs typeface="Open Sans Semibold"/>
              </a:rPr>
              <a:t> </a:t>
            </a:r>
            <a:r>
              <a:rPr dirty="0" sz="3100" spc="-10" b="1" i="1">
                <a:latin typeface="Open Sans Semibold"/>
                <a:cs typeface="Open Sans Semibold"/>
              </a:rPr>
              <a:t>today!</a:t>
            </a:r>
            <a:r>
              <a:rPr dirty="0" sz="3100" spc="-10" b="1" i="1">
                <a:latin typeface="Open Sans Semibold"/>
                <a:cs typeface="Open Sans Semibold"/>
              </a:rPr>
              <a:t> </a:t>
            </a:r>
            <a:r>
              <a:rPr dirty="0" b="0">
                <a:latin typeface="Open Sans"/>
                <a:cs typeface="Open Sans"/>
              </a:rPr>
              <a:t>Your</a:t>
            </a:r>
            <a:r>
              <a:rPr dirty="0" spc="-25" b="0">
                <a:latin typeface="Open Sans"/>
                <a:cs typeface="Open Sans"/>
              </a:rPr>
              <a:t> </a:t>
            </a:r>
            <a:r>
              <a:rPr dirty="0" b="0">
                <a:latin typeface="Open Sans"/>
                <a:cs typeface="Open Sans"/>
              </a:rPr>
              <a:t>Uprise</a:t>
            </a:r>
            <a:r>
              <a:rPr dirty="0" spc="-25" b="0">
                <a:latin typeface="Open Sans"/>
                <a:cs typeface="Open Sans"/>
              </a:rPr>
              <a:t> </a:t>
            </a:r>
            <a:r>
              <a:rPr dirty="0" b="0">
                <a:latin typeface="Open Sans"/>
                <a:cs typeface="Open Sans"/>
              </a:rPr>
              <a:t>Health</a:t>
            </a:r>
            <a:r>
              <a:rPr dirty="0" spc="-25" b="0">
                <a:latin typeface="Open Sans"/>
                <a:cs typeface="Open Sans"/>
              </a:rPr>
              <a:t> </a:t>
            </a:r>
            <a:r>
              <a:rPr dirty="0" b="0">
                <a:latin typeface="Open Sans"/>
                <a:cs typeface="Open Sans"/>
              </a:rPr>
              <a:t>EAP</a:t>
            </a:r>
            <a:r>
              <a:rPr dirty="0" spc="-25" b="0">
                <a:latin typeface="Open Sans"/>
                <a:cs typeface="Open Sans"/>
              </a:rPr>
              <a:t> </a:t>
            </a:r>
            <a:r>
              <a:rPr dirty="0" spc="-10" b="0">
                <a:latin typeface="Open Sans"/>
                <a:cs typeface="Open Sans"/>
              </a:rPr>
              <a:t>benefits</a:t>
            </a:r>
            <a:endParaRPr sz="3100">
              <a:latin typeface="Open Sans"/>
              <a:cs typeface="Open Sans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3891293"/>
            <a:ext cx="5296535" cy="805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70"/>
              </a:lnSpc>
              <a:spcBef>
                <a:spcPts val="100"/>
              </a:spcBef>
            </a:pP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include</a:t>
            </a:r>
            <a:r>
              <a:rPr dirty="0" sz="27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digital</a:t>
            </a:r>
            <a:r>
              <a:rPr dirty="0" sz="27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resources,</a:t>
            </a:r>
            <a:r>
              <a:rPr dirty="0" sz="27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Open Sans"/>
                <a:cs typeface="Open Sans"/>
              </a:rPr>
              <a:t>online</a:t>
            </a:r>
            <a:endParaRPr sz="2700">
              <a:latin typeface="Open Sans"/>
              <a:cs typeface="Open Sans"/>
            </a:endParaRPr>
          </a:p>
          <a:p>
            <a:pPr marL="12700">
              <a:lnSpc>
                <a:spcPts val="3070"/>
              </a:lnSpc>
            </a:pP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coaching</a:t>
            </a:r>
            <a:r>
              <a:rPr dirty="0" sz="27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7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therapy,</a:t>
            </a:r>
            <a:r>
              <a:rPr dirty="0" sz="27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7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Open Sans"/>
                <a:cs typeface="Open Sans"/>
              </a:rPr>
              <a:t>more.</a:t>
            </a:r>
            <a:endParaRPr sz="27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435" y="0"/>
            <a:ext cx="5398516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150630"/>
            <a:ext cx="473583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Uprise</a:t>
            </a:r>
            <a:r>
              <a:rPr dirty="0" spc="-90"/>
              <a:t> </a:t>
            </a:r>
            <a:r>
              <a:rPr dirty="0"/>
              <a:t>Health</a:t>
            </a:r>
            <a:r>
              <a:rPr dirty="0" spc="-85"/>
              <a:t> </a:t>
            </a:r>
            <a:r>
              <a:rPr dirty="0"/>
              <a:t>EAP</a:t>
            </a:r>
            <a:r>
              <a:rPr dirty="0" spc="-145"/>
              <a:t> </a:t>
            </a:r>
            <a:r>
              <a:rPr dirty="0" spc="-10"/>
              <a:t>Solutions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1528911"/>
            <a:ext cx="5915660" cy="4643755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We</a:t>
            </a:r>
            <a:r>
              <a:rPr dirty="0" sz="2700" spc="-10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help</a:t>
            </a:r>
            <a:r>
              <a:rPr dirty="0" sz="2700" spc="-10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care</a:t>
            </a:r>
            <a:r>
              <a:rPr dirty="0" sz="2700" spc="-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for</a:t>
            </a:r>
            <a:r>
              <a:rPr dirty="0" sz="2700" spc="-10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b="1" i="1">
                <a:solidFill>
                  <a:srgbClr val="FFFFFF"/>
                </a:solidFill>
                <a:latin typeface="Open Sans Semibold"/>
                <a:cs typeface="Open Sans Semibold"/>
              </a:rPr>
              <a:t>the</a:t>
            </a:r>
            <a:r>
              <a:rPr dirty="0" sz="2700" spc="-5" b="1" i="1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dirty="0" sz="2700" spc="-10" b="1" i="1">
                <a:solidFill>
                  <a:srgbClr val="FFFFFF"/>
                </a:solidFill>
                <a:latin typeface="Open Sans Semibold"/>
                <a:cs typeface="Open Sans Semibold"/>
              </a:rPr>
              <a:t>caregivers.</a:t>
            </a:r>
            <a:endParaRPr sz="2700">
              <a:latin typeface="Open Sans Semibold"/>
              <a:cs typeface="Open Sans Semibold"/>
            </a:endParaRPr>
          </a:p>
          <a:p>
            <a:pPr marL="12700" marR="5080">
              <a:lnSpc>
                <a:spcPts val="2400"/>
              </a:lnSpc>
              <a:spcBef>
                <a:spcPts val="1440"/>
              </a:spcBef>
            </a:pP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More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than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half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Americans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their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40s</a:t>
            </a:r>
            <a:r>
              <a:rPr dirty="0" sz="2200" spc="5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have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living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parent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65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or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older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are</a:t>
            </a:r>
            <a:r>
              <a:rPr dirty="0" sz="2200" spc="5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either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raising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child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younger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than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18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or</a:t>
            </a:r>
            <a:r>
              <a:rPr dirty="0" sz="22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Open Sans"/>
                <a:cs typeface="Open Sans"/>
              </a:rPr>
              <a:t>have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adult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child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they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helped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financially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the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past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year.</a:t>
            </a:r>
            <a:endParaRPr sz="2200">
              <a:latin typeface="Open Sans"/>
              <a:cs typeface="Open Sans"/>
            </a:endParaRPr>
          </a:p>
          <a:p>
            <a:pPr marL="12700" marR="209550">
              <a:lnSpc>
                <a:spcPts val="2400"/>
              </a:lnSpc>
              <a:spcBef>
                <a:spcPts val="1500"/>
              </a:spcBef>
            </a:pP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If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are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caring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for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your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children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200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Open Sans"/>
                <a:cs typeface="Open Sans"/>
              </a:rPr>
              <a:t>your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elderly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parents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at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the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same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time,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who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takes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care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you?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With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Uprise</a:t>
            </a:r>
            <a:r>
              <a:rPr dirty="0" sz="2200" spc="-5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EAP,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you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can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talk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with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therapist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or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coach</a:t>
            </a:r>
            <a:r>
              <a:rPr dirty="0" sz="2200" spc="-5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and</a:t>
            </a:r>
            <a:r>
              <a:rPr dirty="0" sz="2200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Open Sans"/>
                <a:cs typeface="Open Sans"/>
              </a:rPr>
              <a:t>find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solutions</a:t>
            </a:r>
            <a:r>
              <a:rPr dirty="0" sz="2200" spc="-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2200" spc="-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caregiver</a:t>
            </a:r>
            <a:r>
              <a:rPr dirty="0" sz="2200" spc="-7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burnout.</a:t>
            </a:r>
            <a:r>
              <a:rPr dirty="0" sz="2200" spc="-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Visit</a:t>
            </a:r>
            <a:r>
              <a:rPr dirty="0" sz="2200" spc="-7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the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Uprise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Health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platform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find</a:t>
            </a:r>
            <a:r>
              <a:rPr dirty="0" sz="2200" spc="-6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help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>
                <a:solidFill>
                  <a:srgbClr val="FFFFFF"/>
                </a:solidFill>
                <a:latin typeface="Open Sans"/>
                <a:cs typeface="Open Sans"/>
              </a:rPr>
              <a:t>today</a:t>
            </a:r>
            <a:r>
              <a:rPr dirty="0" sz="2200" spc="-6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Open Sans"/>
                <a:cs typeface="Open Sans"/>
              </a:rPr>
              <a:t>at </a:t>
            </a:r>
            <a:r>
              <a:rPr dirty="0" sz="2200" spc="-10">
                <a:solidFill>
                  <a:srgbClr val="FFFFFF"/>
                </a:solidFill>
                <a:latin typeface="Open Sans"/>
                <a:cs typeface="Open Sans"/>
              </a:rPr>
              <a:t>app.uprisehealth.com.</a:t>
            </a:r>
            <a:endParaRPr sz="22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435" y="0"/>
            <a:ext cx="5398516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Uprise</a:t>
            </a:r>
            <a:r>
              <a:rPr dirty="0" spc="-90"/>
              <a:t> </a:t>
            </a:r>
            <a:r>
              <a:rPr dirty="0"/>
              <a:t>Health</a:t>
            </a:r>
            <a:r>
              <a:rPr dirty="0" spc="-85"/>
              <a:t> </a:t>
            </a:r>
            <a:r>
              <a:rPr dirty="0"/>
              <a:t>EAP</a:t>
            </a:r>
            <a:r>
              <a:rPr dirty="0" spc="-145"/>
              <a:t> </a:t>
            </a:r>
            <a:r>
              <a:rPr dirty="0" spc="-10"/>
              <a:t>Solutions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Uprise</a:t>
            </a:r>
            <a:r>
              <a:rPr dirty="0" spc="-5"/>
              <a:t> </a:t>
            </a:r>
            <a:r>
              <a:rPr dirty="0" spc="-10"/>
              <a:t>Health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700" marR="609600">
              <a:lnSpc>
                <a:spcPts val="2800"/>
              </a:lnSpc>
              <a:spcBef>
                <a:spcPts val="660"/>
              </a:spcBef>
            </a:pPr>
            <a:r>
              <a:rPr dirty="0"/>
              <a:t>We</a:t>
            </a:r>
            <a:r>
              <a:rPr dirty="0" spc="-25"/>
              <a:t> </a:t>
            </a:r>
            <a:r>
              <a:rPr dirty="0"/>
              <a:t>help</a:t>
            </a:r>
            <a:r>
              <a:rPr dirty="0" spc="-25"/>
              <a:t> </a:t>
            </a:r>
            <a:r>
              <a:rPr dirty="0"/>
              <a:t>you</a:t>
            </a:r>
            <a:r>
              <a:rPr dirty="0" spc="-25"/>
              <a:t> </a:t>
            </a:r>
            <a:r>
              <a:rPr dirty="0"/>
              <a:t>cope</a:t>
            </a:r>
            <a:r>
              <a:rPr dirty="0" spc="-20"/>
              <a:t> </a:t>
            </a:r>
            <a:r>
              <a:rPr dirty="0"/>
              <a:t>with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stress</a:t>
            </a:r>
            <a:r>
              <a:rPr dirty="0" spc="-10" i="1"/>
              <a:t> </a:t>
            </a:r>
            <a:r>
              <a:rPr dirty="0" i="1"/>
              <a:t>and</a:t>
            </a:r>
            <a:r>
              <a:rPr dirty="0" spc="-70" i="1"/>
              <a:t> </a:t>
            </a:r>
            <a:r>
              <a:rPr dirty="0" i="1"/>
              <a:t>anxiety</a:t>
            </a:r>
            <a:r>
              <a:rPr dirty="0" spc="-70" i="1"/>
              <a:t> </a:t>
            </a:r>
            <a:r>
              <a:rPr dirty="0" i="1"/>
              <a:t>of</a:t>
            </a:r>
            <a:r>
              <a:rPr dirty="0" spc="-70" i="1"/>
              <a:t> </a:t>
            </a:r>
            <a:r>
              <a:rPr dirty="0" i="1"/>
              <a:t>money</a:t>
            </a:r>
            <a:r>
              <a:rPr dirty="0" spc="-70" i="1"/>
              <a:t> </a:t>
            </a:r>
            <a:r>
              <a:rPr dirty="0" spc="-10" i="1"/>
              <a:t>worries.</a:t>
            </a:r>
          </a:p>
          <a:p>
            <a:pPr marL="12700" marR="43815">
              <a:lnSpc>
                <a:spcPts val="2400"/>
              </a:lnSpc>
              <a:spcBef>
                <a:spcPts val="1420"/>
              </a:spcBef>
            </a:pPr>
            <a:r>
              <a:rPr dirty="0" sz="2200" b="0" i="0">
                <a:latin typeface="Open Sans"/>
                <a:cs typeface="Open Sans"/>
              </a:rPr>
              <a:t>87%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of</a:t>
            </a:r>
            <a:r>
              <a:rPr dirty="0" sz="2200" spc="-45" b="0" i="0">
                <a:latin typeface="Open Sans"/>
                <a:cs typeface="Open Sans"/>
              </a:rPr>
              <a:t> </a:t>
            </a:r>
            <a:r>
              <a:rPr dirty="0" sz="2200" spc="-10" b="0" i="0">
                <a:latin typeface="Open Sans"/>
                <a:cs typeface="Open Sans"/>
              </a:rPr>
              <a:t>Americans</a:t>
            </a:r>
            <a:r>
              <a:rPr dirty="0" sz="2200" spc="-4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admit</a:t>
            </a:r>
            <a:r>
              <a:rPr dirty="0" sz="2200" spc="-4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to</a:t>
            </a:r>
            <a:r>
              <a:rPr dirty="0" sz="2200" spc="-4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feeling</a:t>
            </a:r>
            <a:r>
              <a:rPr dirty="0" sz="2200" spc="-45" b="0" i="0">
                <a:latin typeface="Open Sans"/>
                <a:cs typeface="Open Sans"/>
              </a:rPr>
              <a:t> </a:t>
            </a:r>
            <a:r>
              <a:rPr dirty="0" sz="2200" spc="-10" b="0" i="0">
                <a:latin typeface="Open Sans"/>
                <a:cs typeface="Open Sans"/>
              </a:rPr>
              <a:t>increasing </a:t>
            </a:r>
            <a:r>
              <a:rPr dirty="0" sz="2200" b="0" i="0">
                <a:latin typeface="Open Sans"/>
                <a:cs typeface="Open Sans"/>
              </a:rPr>
              <a:t>stress</a:t>
            </a:r>
            <a:r>
              <a:rPr dirty="0" sz="2200" spc="-6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from</a:t>
            </a:r>
            <a:r>
              <a:rPr dirty="0" sz="2200" spc="-5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inflation</a:t>
            </a:r>
            <a:r>
              <a:rPr dirty="0" sz="2200" spc="-5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and</a:t>
            </a:r>
            <a:r>
              <a:rPr dirty="0" sz="2200" spc="-6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the</a:t>
            </a:r>
            <a:r>
              <a:rPr dirty="0" sz="2200" spc="-5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rising</a:t>
            </a:r>
            <a:r>
              <a:rPr dirty="0" sz="2200" spc="-5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costs</a:t>
            </a:r>
            <a:r>
              <a:rPr dirty="0" sz="2200" spc="-55" b="0" i="0">
                <a:latin typeface="Open Sans"/>
                <a:cs typeface="Open Sans"/>
              </a:rPr>
              <a:t> </a:t>
            </a:r>
            <a:r>
              <a:rPr dirty="0" sz="2200" spc="-25" b="0" i="0">
                <a:latin typeface="Open Sans"/>
                <a:cs typeface="Open Sans"/>
              </a:rPr>
              <a:t>of </a:t>
            </a:r>
            <a:r>
              <a:rPr dirty="0" sz="2200" b="0" i="0">
                <a:latin typeface="Open Sans"/>
                <a:cs typeface="Open Sans"/>
              </a:rPr>
              <a:t>everyday</a:t>
            </a:r>
            <a:r>
              <a:rPr dirty="0" sz="2200" spc="-95" b="0" i="0">
                <a:latin typeface="Open Sans"/>
                <a:cs typeface="Open Sans"/>
              </a:rPr>
              <a:t> </a:t>
            </a:r>
            <a:r>
              <a:rPr dirty="0" sz="2200" spc="-10" b="0" i="0">
                <a:latin typeface="Open Sans"/>
                <a:cs typeface="Open Sans"/>
              </a:rPr>
              <a:t>goods.</a:t>
            </a:r>
            <a:endParaRPr sz="2200">
              <a:latin typeface="Open Sans"/>
              <a:cs typeface="Open Sans"/>
            </a:endParaRPr>
          </a:p>
          <a:p>
            <a:pPr marL="12700" marR="5080">
              <a:lnSpc>
                <a:spcPts val="2400"/>
              </a:lnSpc>
              <a:spcBef>
                <a:spcPts val="1500"/>
              </a:spcBef>
            </a:pPr>
            <a:r>
              <a:rPr dirty="0" sz="2200" b="0" i="0">
                <a:latin typeface="Open Sans"/>
                <a:cs typeface="Open Sans"/>
              </a:rPr>
              <a:t>If</a:t>
            </a:r>
            <a:r>
              <a:rPr dirty="0" sz="2200" spc="-3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a</a:t>
            </a:r>
            <a:r>
              <a:rPr dirty="0" sz="2200" spc="-3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tight</a:t>
            </a:r>
            <a:r>
              <a:rPr dirty="0" sz="2200" spc="-3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budget</a:t>
            </a:r>
            <a:r>
              <a:rPr dirty="0" sz="2200" spc="-3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and</a:t>
            </a:r>
            <a:r>
              <a:rPr dirty="0" sz="2200" spc="-3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growing</a:t>
            </a:r>
            <a:r>
              <a:rPr dirty="0" sz="2200" spc="-3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expenses</a:t>
            </a:r>
            <a:r>
              <a:rPr dirty="0" sz="2200" spc="-35" b="0" i="0">
                <a:latin typeface="Open Sans"/>
                <a:cs typeface="Open Sans"/>
              </a:rPr>
              <a:t> </a:t>
            </a:r>
            <a:r>
              <a:rPr dirty="0" sz="2200" spc="-25" b="0" i="0">
                <a:latin typeface="Open Sans"/>
                <a:cs typeface="Open Sans"/>
              </a:rPr>
              <a:t>are </a:t>
            </a:r>
            <a:r>
              <a:rPr dirty="0" sz="2200" b="0" i="0">
                <a:latin typeface="Open Sans"/>
                <a:cs typeface="Open Sans"/>
              </a:rPr>
              <a:t>causing</a:t>
            </a:r>
            <a:r>
              <a:rPr dirty="0" sz="2200" spc="-5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anxiety,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it’s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time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to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take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advantage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spc="-25" b="0" i="0">
                <a:latin typeface="Open Sans"/>
                <a:cs typeface="Open Sans"/>
              </a:rPr>
              <a:t>of </a:t>
            </a:r>
            <a:r>
              <a:rPr dirty="0" sz="2200" b="0" i="0">
                <a:latin typeface="Open Sans"/>
                <a:cs typeface="Open Sans"/>
              </a:rPr>
              <a:t>your</a:t>
            </a:r>
            <a:r>
              <a:rPr dirty="0" sz="2200" spc="-6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Uprise</a:t>
            </a:r>
            <a:r>
              <a:rPr dirty="0" sz="2200" spc="-6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Health</a:t>
            </a:r>
            <a:r>
              <a:rPr dirty="0" sz="2200" spc="-6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EAP</a:t>
            </a:r>
            <a:r>
              <a:rPr dirty="0" sz="2200" spc="-6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benefits</a:t>
            </a:r>
            <a:r>
              <a:rPr dirty="0" sz="2200" spc="-6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and</a:t>
            </a:r>
            <a:r>
              <a:rPr dirty="0" sz="2200" spc="-65" b="0" i="0">
                <a:latin typeface="Open Sans"/>
                <a:cs typeface="Open Sans"/>
              </a:rPr>
              <a:t> </a:t>
            </a:r>
            <a:r>
              <a:rPr dirty="0" sz="2200" spc="-10" b="0" i="0">
                <a:latin typeface="Open Sans"/>
                <a:cs typeface="Open Sans"/>
              </a:rPr>
              <a:t>discover </a:t>
            </a:r>
            <a:r>
              <a:rPr dirty="0" sz="2200" b="0" i="0">
                <a:latin typeface="Open Sans"/>
                <a:cs typeface="Open Sans"/>
              </a:rPr>
              <a:t>solutions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that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will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bring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peace</a:t>
            </a:r>
            <a:r>
              <a:rPr dirty="0" sz="2200" spc="-4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of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mind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to</a:t>
            </a:r>
            <a:r>
              <a:rPr dirty="0" sz="2200" spc="-50" b="0" i="0">
                <a:latin typeface="Open Sans"/>
                <a:cs typeface="Open Sans"/>
              </a:rPr>
              <a:t> </a:t>
            </a:r>
            <a:r>
              <a:rPr dirty="0" sz="2200" spc="-25" b="0" i="0">
                <a:latin typeface="Open Sans"/>
                <a:cs typeface="Open Sans"/>
              </a:rPr>
              <a:t>you </a:t>
            </a:r>
            <a:r>
              <a:rPr dirty="0" sz="2200" b="0" i="0">
                <a:latin typeface="Open Sans"/>
                <a:cs typeface="Open Sans"/>
              </a:rPr>
              <a:t>and</a:t>
            </a:r>
            <a:r>
              <a:rPr dirty="0" sz="2200" spc="-4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your</a:t>
            </a:r>
            <a:r>
              <a:rPr dirty="0" sz="2200" spc="-4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family.</a:t>
            </a:r>
            <a:r>
              <a:rPr dirty="0" sz="2200" spc="-4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Log</a:t>
            </a:r>
            <a:r>
              <a:rPr dirty="0" sz="2200" spc="-4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in</a:t>
            </a:r>
            <a:r>
              <a:rPr dirty="0" sz="2200" spc="-4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today</a:t>
            </a:r>
            <a:r>
              <a:rPr dirty="0" sz="2200" spc="-4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to</a:t>
            </a:r>
            <a:r>
              <a:rPr dirty="0" sz="2200" spc="-4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find</a:t>
            </a:r>
            <a:r>
              <a:rPr dirty="0" sz="2200" spc="-40" b="0" i="0">
                <a:latin typeface="Open Sans"/>
                <a:cs typeface="Open Sans"/>
              </a:rPr>
              <a:t> </a:t>
            </a:r>
            <a:r>
              <a:rPr dirty="0" sz="2200" spc="-10" b="0" i="0">
                <a:latin typeface="Open Sans"/>
                <a:cs typeface="Open Sans"/>
              </a:rPr>
              <a:t>digital resources,</a:t>
            </a:r>
            <a:r>
              <a:rPr dirty="0" sz="2200" spc="-70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coaches,</a:t>
            </a:r>
            <a:r>
              <a:rPr dirty="0" sz="2200" spc="-65" b="0" i="0">
                <a:latin typeface="Open Sans"/>
                <a:cs typeface="Open Sans"/>
              </a:rPr>
              <a:t> </a:t>
            </a:r>
            <a:r>
              <a:rPr dirty="0" sz="2200" b="0" i="0">
                <a:latin typeface="Open Sans"/>
                <a:cs typeface="Open Sans"/>
              </a:rPr>
              <a:t>and</a:t>
            </a:r>
            <a:r>
              <a:rPr dirty="0" sz="2200" spc="-65" b="0" i="0">
                <a:latin typeface="Open Sans"/>
                <a:cs typeface="Open Sans"/>
              </a:rPr>
              <a:t> </a:t>
            </a:r>
            <a:r>
              <a:rPr dirty="0" sz="2200" spc="-10" b="0" i="0">
                <a:latin typeface="Open Sans"/>
                <a:cs typeface="Open Sans"/>
              </a:rPr>
              <a:t>therapists.</a:t>
            </a:r>
            <a:r>
              <a:rPr dirty="0" sz="2200" spc="-65" b="0" i="0">
                <a:latin typeface="Open Sans"/>
                <a:cs typeface="Open Sans"/>
              </a:rPr>
              <a:t> </a:t>
            </a:r>
            <a:r>
              <a:rPr dirty="0" sz="2200" spc="-20" b="0" i="0">
                <a:latin typeface="Open Sans"/>
                <a:cs typeface="Open Sans"/>
              </a:rPr>
              <a:t>app. </a:t>
            </a:r>
            <a:r>
              <a:rPr dirty="0" sz="2200" spc="-10" b="0" i="0">
                <a:latin typeface="Open Sans"/>
                <a:cs typeface="Open Sans"/>
              </a:rPr>
              <a:t>uprisehealth.com.</a:t>
            </a:r>
            <a:endParaRPr sz="22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2024-11-21T16:09:56Z</dcterms:created>
  <dcterms:modified xsi:type="dcterms:W3CDTF">2024-11-21T16:09:56Z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2024-11-21T00:00:00Z</vt:filetime>
  </property>
  <property fmtid="{D5CDD505-2E9C-101B-9397-08002B2CF9AE}" pid="5" name="Producer">
    <vt:lpwstr>Adobe PDF Library 17.0</vt:lpwstr>
  </property>
</Properties>
</file>