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6C9D4-9EE6-466A-B04B-1D00C98CEE23}" v="6" dt="2024-11-22T22:56:11.1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74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lori Bontrager" userId="7e2d4eac-10d0-4fec-8492-22748035c9da" providerId="ADAL" clId="{E486C9D4-9EE6-466A-B04B-1D00C98CEE23}"/>
    <pc:docChg chg="undo custSel modSld modMainMaster">
      <pc:chgData name="Mallori Bontrager" userId="7e2d4eac-10d0-4fec-8492-22748035c9da" providerId="ADAL" clId="{E486C9D4-9EE6-466A-B04B-1D00C98CEE23}" dt="2024-11-22T22:58:08.717" v="81" actId="6549"/>
      <pc:docMkLst>
        <pc:docMk/>
      </pc:docMkLst>
      <pc:sldChg chg="addSp delSp modSp mod">
        <pc:chgData name="Mallori Bontrager" userId="7e2d4eac-10d0-4fec-8492-22748035c9da" providerId="ADAL" clId="{E486C9D4-9EE6-466A-B04B-1D00C98CEE23}" dt="2024-11-22T22:52:15.693" v="8" actId="1076"/>
        <pc:sldMkLst>
          <pc:docMk/>
          <pc:sldMk cId="0" sldId="256"/>
        </pc:sldMkLst>
        <pc:grpChg chg="del mod">
          <ac:chgData name="Mallori Bontrager" userId="7e2d4eac-10d0-4fec-8492-22748035c9da" providerId="ADAL" clId="{E486C9D4-9EE6-466A-B04B-1D00C98CEE23}" dt="2024-11-22T22:52:04.489" v="5" actId="478"/>
          <ac:grpSpMkLst>
            <pc:docMk/>
            <pc:sldMk cId="0" sldId="256"/>
            <ac:grpSpMk id="2" creationId="{00000000-0000-0000-0000-000000000000}"/>
          </ac:grpSpMkLst>
        </pc:grpChg>
        <pc:picChg chg="add mod">
          <ac:chgData name="Mallori Bontrager" userId="7e2d4eac-10d0-4fec-8492-22748035c9da" providerId="ADAL" clId="{E486C9D4-9EE6-466A-B04B-1D00C98CEE23}" dt="2024-11-22T22:52:15.693" v="8" actId="1076"/>
          <ac:picMkLst>
            <pc:docMk/>
            <pc:sldMk cId="0" sldId="256"/>
            <ac:picMk id="9" creationId="{E4C24BA9-4709-7797-96F6-90AF1A21FE01}"/>
          </ac:picMkLst>
        </pc:picChg>
      </pc:sldChg>
      <pc:sldChg chg="addSp delSp modSp mod">
        <pc:chgData name="Mallori Bontrager" userId="7e2d4eac-10d0-4fec-8492-22748035c9da" providerId="ADAL" clId="{E486C9D4-9EE6-466A-B04B-1D00C98CEE23}" dt="2024-11-22T22:57:40.625" v="72" actId="13926"/>
        <pc:sldMkLst>
          <pc:docMk/>
          <pc:sldMk cId="0" sldId="257"/>
        </pc:sldMkLst>
        <pc:spChg chg="mod">
          <ac:chgData name="Mallori Bontrager" userId="7e2d4eac-10d0-4fec-8492-22748035c9da" providerId="ADAL" clId="{E486C9D4-9EE6-466A-B04B-1D00C98CEE23}" dt="2024-11-22T22:57:26.077" v="63" actId="1392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llori Bontrager" userId="7e2d4eac-10d0-4fec-8492-22748035c9da" providerId="ADAL" clId="{E486C9D4-9EE6-466A-B04B-1D00C98CEE23}" dt="2024-11-22T22:57:40.625" v="72" actId="13926"/>
          <ac:spMkLst>
            <pc:docMk/>
            <pc:sldMk cId="0" sldId="257"/>
            <ac:spMk id="7" creationId="{00000000-0000-0000-0000-000000000000}"/>
          </ac:spMkLst>
        </pc:spChg>
        <pc:grpChg chg="del">
          <ac:chgData name="Mallori Bontrager" userId="7e2d4eac-10d0-4fec-8492-22748035c9da" providerId="ADAL" clId="{E486C9D4-9EE6-466A-B04B-1D00C98CEE23}" dt="2024-11-22T22:52:23.724" v="9" actId="478"/>
          <ac:grpSpMkLst>
            <pc:docMk/>
            <pc:sldMk cId="0" sldId="257"/>
            <ac:grpSpMk id="4" creationId="{00000000-0000-0000-0000-000000000000}"/>
          </ac:grpSpMkLst>
        </pc:grpChg>
        <pc:picChg chg="add mod modCrop">
          <ac:chgData name="Mallori Bontrager" userId="7e2d4eac-10d0-4fec-8492-22748035c9da" providerId="ADAL" clId="{E486C9D4-9EE6-466A-B04B-1D00C98CEE23}" dt="2024-11-22T22:52:58.787" v="16" actId="732"/>
          <ac:picMkLst>
            <pc:docMk/>
            <pc:sldMk cId="0" sldId="257"/>
            <ac:picMk id="9" creationId="{69747700-5285-A6EC-F7D3-43DE961B34AB}"/>
          </ac:picMkLst>
        </pc:picChg>
      </pc:sldChg>
      <pc:sldChg chg="addSp delSp modSp mod">
        <pc:chgData name="Mallori Bontrager" userId="7e2d4eac-10d0-4fec-8492-22748035c9da" providerId="ADAL" clId="{E486C9D4-9EE6-466A-B04B-1D00C98CEE23}" dt="2024-11-22T22:57:58.752" v="75" actId="20577"/>
        <pc:sldMkLst>
          <pc:docMk/>
          <pc:sldMk cId="0" sldId="258"/>
        </pc:sldMkLst>
        <pc:spChg chg="mod">
          <ac:chgData name="Mallori Bontrager" userId="7e2d4eac-10d0-4fec-8492-22748035c9da" providerId="ADAL" clId="{E486C9D4-9EE6-466A-B04B-1D00C98CEE23}" dt="2024-11-22T22:57:58.752" v="75" actId="20577"/>
          <ac:spMkLst>
            <pc:docMk/>
            <pc:sldMk cId="0" sldId="258"/>
            <ac:spMk id="10" creationId="{00000000-0000-0000-0000-000000000000}"/>
          </ac:spMkLst>
        </pc:spChg>
        <pc:grpChg chg="del">
          <ac:chgData name="Mallori Bontrager" userId="7e2d4eac-10d0-4fec-8492-22748035c9da" providerId="ADAL" clId="{E486C9D4-9EE6-466A-B04B-1D00C98CEE23}" dt="2024-11-22T22:53:08.319" v="17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Mallori Bontrager" userId="7e2d4eac-10d0-4fec-8492-22748035c9da" providerId="ADAL" clId="{E486C9D4-9EE6-466A-B04B-1D00C98CEE23}" dt="2024-11-22T22:53:34.531" v="23" actId="1038"/>
          <ac:picMkLst>
            <pc:docMk/>
            <pc:sldMk cId="0" sldId="258"/>
            <ac:picMk id="12" creationId="{0C29B7B6-294C-BED5-D6AC-1C8991B08E3D}"/>
          </ac:picMkLst>
        </pc:picChg>
      </pc:sldChg>
      <pc:sldChg chg="addSp delSp modSp mod">
        <pc:chgData name="Mallori Bontrager" userId="7e2d4eac-10d0-4fec-8492-22748035c9da" providerId="ADAL" clId="{E486C9D4-9EE6-466A-B04B-1D00C98CEE23}" dt="2024-11-22T22:58:03.859" v="78" actId="20577"/>
        <pc:sldMkLst>
          <pc:docMk/>
          <pc:sldMk cId="0" sldId="259"/>
        </pc:sldMkLst>
        <pc:spChg chg="mod">
          <ac:chgData name="Mallori Bontrager" userId="7e2d4eac-10d0-4fec-8492-22748035c9da" providerId="ADAL" clId="{E486C9D4-9EE6-466A-B04B-1D00C98CEE23}" dt="2024-11-22T22:58:03.859" v="78" actId="20577"/>
          <ac:spMkLst>
            <pc:docMk/>
            <pc:sldMk cId="0" sldId="259"/>
            <ac:spMk id="7" creationId="{00000000-0000-0000-0000-000000000000}"/>
          </ac:spMkLst>
        </pc:spChg>
        <pc:grpChg chg="del">
          <ac:chgData name="Mallori Bontrager" userId="7e2d4eac-10d0-4fec-8492-22748035c9da" providerId="ADAL" clId="{E486C9D4-9EE6-466A-B04B-1D00C98CEE23}" dt="2024-11-22T22:53:51.717" v="24" actId="478"/>
          <ac:grpSpMkLst>
            <pc:docMk/>
            <pc:sldMk cId="0" sldId="259"/>
            <ac:grpSpMk id="4" creationId="{00000000-0000-0000-0000-000000000000}"/>
          </ac:grpSpMkLst>
        </pc:grpChg>
        <pc:picChg chg="add mod">
          <ac:chgData name="Mallori Bontrager" userId="7e2d4eac-10d0-4fec-8492-22748035c9da" providerId="ADAL" clId="{E486C9D4-9EE6-466A-B04B-1D00C98CEE23}" dt="2024-11-22T22:54:00.372" v="28" actId="1076"/>
          <ac:picMkLst>
            <pc:docMk/>
            <pc:sldMk cId="0" sldId="259"/>
            <ac:picMk id="9" creationId="{890662B8-72EC-B2A9-42D0-14D40BEB6F06}"/>
          </ac:picMkLst>
        </pc:picChg>
      </pc:sldChg>
      <pc:sldChg chg="addSp delSp modSp mod chgLayout">
        <pc:chgData name="Mallori Bontrager" userId="7e2d4eac-10d0-4fec-8492-22748035c9da" providerId="ADAL" clId="{E486C9D4-9EE6-466A-B04B-1D00C98CEE23}" dt="2024-11-22T22:58:08.717" v="81" actId="6549"/>
        <pc:sldMkLst>
          <pc:docMk/>
          <pc:sldMk cId="0" sldId="260"/>
        </pc:sldMkLst>
        <pc:spChg chg="del mod">
          <ac:chgData name="Mallori Bontrager" userId="7e2d4eac-10d0-4fec-8492-22748035c9da" providerId="ADAL" clId="{E486C9D4-9EE6-466A-B04B-1D00C98CEE23}" dt="2024-11-22T22:56:28.094" v="45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llori Bontrager" userId="7e2d4eac-10d0-4fec-8492-22748035c9da" providerId="ADAL" clId="{E486C9D4-9EE6-466A-B04B-1D00C98CEE23}" dt="2024-11-22T22:58:08.717" v="81" actId="6549"/>
          <ac:spMkLst>
            <pc:docMk/>
            <pc:sldMk cId="0" sldId="260"/>
            <ac:spMk id="6" creationId="{00000000-0000-0000-0000-000000000000}"/>
          </ac:spMkLst>
        </pc:spChg>
        <pc:spChg chg="add mod ord">
          <ac:chgData name="Mallori Bontrager" userId="7e2d4eac-10d0-4fec-8492-22748035c9da" providerId="ADAL" clId="{E486C9D4-9EE6-466A-B04B-1D00C98CEE23}" dt="2024-11-22T22:56:30.902" v="46" actId="700"/>
          <ac:spMkLst>
            <pc:docMk/>
            <pc:sldMk cId="0" sldId="260"/>
            <ac:spMk id="9" creationId="{CD817671-5731-9557-2955-339327327BC9}"/>
          </ac:spMkLst>
        </pc:spChg>
        <pc:spChg chg="add mod ord">
          <ac:chgData name="Mallori Bontrager" userId="7e2d4eac-10d0-4fec-8492-22748035c9da" providerId="ADAL" clId="{E486C9D4-9EE6-466A-B04B-1D00C98CEE23}" dt="2024-11-22T22:56:30.902" v="46" actId="700"/>
          <ac:spMkLst>
            <pc:docMk/>
            <pc:sldMk cId="0" sldId="260"/>
            <ac:spMk id="10" creationId="{1BFE8CC6-0668-255E-61B6-E3B0F684114F}"/>
          </ac:spMkLst>
        </pc:spChg>
        <pc:spChg chg="add mod ord">
          <ac:chgData name="Mallori Bontrager" userId="7e2d4eac-10d0-4fec-8492-22748035c9da" providerId="ADAL" clId="{E486C9D4-9EE6-466A-B04B-1D00C98CEE23}" dt="2024-11-22T22:56:30.902" v="46" actId="700"/>
          <ac:spMkLst>
            <pc:docMk/>
            <pc:sldMk cId="0" sldId="260"/>
            <ac:spMk id="11" creationId="{235CE425-9B45-E1F9-6340-3909B26E7FF2}"/>
          </ac:spMkLst>
        </pc:spChg>
        <pc:spChg chg="add mod ord">
          <ac:chgData name="Mallori Bontrager" userId="7e2d4eac-10d0-4fec-8492-22748035c9da" providerId="ADAL" clId="{E486C9D4-9EE6-466A-B04B-1D00C98CEE23}" dt="2024-11-22T22:56:30.902" v="46" actId="700"/>
          <ac:spMkLst>
            <pc:docMk/>
            <pc:sldMk cId="0" sldId="260"/>
            <ac:spMk id="12" creationId="{2FC4EBE9-59D2-B236-4AF6-45597CC4C9DD}"/>
          </ac:spMkLst>
        </pc:spChg>
        <pc:spChg chg="add mod ord">
          <ac:chgData name="Mallori Bontrager" userId="7e2d4eac-10d0-4fec-8492-22748035c9da" providerId="ADAL" clId="{E486C9D4-9EE6-466A-B04B-1D00C98CEE23}" dt="2024-11-22T22:56:30.902" v="46" actId="700"/>
          <ac:spMkLst>
            <pc:docMk/>
            <pc:sldMk cId="0" sldId="260"/>
            <ac:spMk id="13" creationId="{ADE267AB-D642-FB51-4A83-C5F15EA7F234}"/>
          </ac:spMkLst>
        </pc:spChg>
        <pc:grpChg chg="del">
          <ac:chgData name="Mallori Bontrager" userId="7e2d4eac-10d0-4fec-8492-22748035c9da" providerId="ADAL" clId="{E486C9D4-9EE6-466A-B04B-1D00C98CEE23}" dt="2024-11-22T22:54:05.062" v="29" actId="478"/>
          <ac:grpSpMkLst>
            <pc:docMk/>
            <pc:sldMk cId="0" sldId="260"/>
            <ac:grpSpMk id="3" creationId="{00000000-0000-0000-0000-000000000000}"/>
          </ac:grpSpMkLst>
        </pc:grpChg>
        <pc:picChg chg="add mod modCrop">
          <ac:chgData name="Mallori Bontrager" userId="7e2d4eac-10d0-4fec-8492-22748035c9da" providerId="ADAL" clId="{E486C9D4-9EE6-466A-B04B-1D00C98CEE23}" dt="2024-11-22T22:54:36.260" v="37" actId="732"/>
          <ac:picMkLst>
            <pc:docMk/>
            <pc:sldMk cId="0" sldId="260"/>
            <ac:picMk id="8" creationId="{A44C584D-4A6B-C02A-ECAA-5FD9E196C541}"/>
          </ac:picMkLst>
        </pc:picChg>
      </pc:sldChg>
      <pc:sldMasterChg chg="modSldLayout">
        <pc:chgData name="Mallori Bontrager" userId="7e2d4eac-10d0-4fec-8492-22748035c9da" providerId="ADAL" clId="{E486C9D4-9EE6-466A-B04B-1D00C98CEE23}" dt="2024-11-22T22:56:11.167" v="44"/>
        <pc:sldMasterMkLst>
          <pc:docMk/>
          <pc:sldMasterMk cId="0" sldId="2147483648"/>
        </pc:sldMasterMkLst>
        <pc:sldLayoutChg chg="addSp delSp modSp mod">
          <pc:chgData name="Mallori Bontrager" userId="7e2d4eac-10d0-4fec-8492-22748035c9da" providerId="ADAL" clId="{E486C9D4-9EE6-466A-B04B-1D00C98CEE23}" dt="2024-11-22T22:56:11.167" v="44"/>
          <pc:sldLayoutMkLst>
            <pc:docMk/>
            <pc:sldMasterMk cId="0" sldId="2147483648"/>
            <pc:sldLayoutMk cId="0" sldId="2147483665"/>
          </pc:sldLayoutMkLst>
          <pc:spChg chg="del">
            <ac:chgData name="Mallori Bontrager" userId="7e2d4eac-10d0-4fec-8492-22748035c9da" providerId="ADAL" clId="{E486C9D4-9EE6-466A-B04B-1D00C98CEE23}" dt="2024-11-22T22:56:02.150" v="41" actId="478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del">
            <ac:chgData name="Mallori Bontrager" userId="7e2d4eac-10d0-4fec-8492-22748035c9da" providerId="ADAL" clId="{E486C9D4-9EE6-466A-B04B-1D00C98CEE23}" dt="2024-11-22T22:56:01.168" v="40" actId="478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del mod">
            <ac:chgData name="Mallori Bontrager" userId="7e2d4eac-10d0-4fec-8492-22748035c9da" providerId="ADAL" clId="{E486C9D4-9EE6-466A-B04B-1D00C98CEE23}" dt="2024-11-22T22:56:02.873" v="43" actId="478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5" creationId="{A6EFBF6B-D457-AD19-FDAB-B3FABAAC14AB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6" creationId="{AED0644F-08AC-4E9D-2620-3E08FADA35D8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7" creationId="{7BBF9C0B-ACCE-5F2E-0F02-47CBF425F929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8" creationId="{201B7600-614F-58B1-8BCC-EDD41DACFC06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9" creationId="{2D19EFD2-C7BE-5D29-A015-A874F6D6CAC2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10" creationId="{45E40B89-463C-A66D-47F4-C767A434DCD8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11" creationId="{1F78EA6F-D3F8-57F6-3527-1D448E4DC037}"/>
            </ac:spMkLst>
          </pc:spChg>
          <pc:spChg chg="add mod">
            <ac:chgData name="Mallori Bontrager" userId="7e2d4eac-10d0-4fec-8492-22748035c9da" providerId="ADAL" clId="{E486C9D4-9EE6-466A-B04B-1D00C98CEE23}" dt="2024-11-22T22:56:11.167" v="44"/>
            <ac:spMkLst>
              <pc:docMk/>
              <pc:sldMasterMk cId="0" sldId="2147483648"/>
              <pc:sldLayoutMk cId="0" sldId="2147483665"/>
              <ac:spMk id="12" creationId="{66B87367-999B-95E0-EAE2-96F330D05CE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6EFBF6B-D457-AD19-FDAB-B3FABAAC1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81200"/>
            <a:ext cx="5486400" cy="217182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D0644F-08AC-4E9D-2620-3E08FADA35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5486400" cy="609600"/>
          </a:xfrm>
        </p:spPr>
        <p:txBody>
          <a:bodyPr/>
          <a:lstStyle>
            <a:lvl1pPr>
              <a:defRPr sz="2800">
                <a:latin typeface="Filson Soft" panose="000008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F9C0B-ACCE-5F2E-0F02-47CBF425F929}"/>
              </a:ext>
            </a:extLst>
          </p:cNvPr>
          <p:cNvSpPr txBox="1"/>
          <p:nvPr userDrawn="1"/>
        </p:nvSpPr>
        <p:spPr>
          <a:xfrm>
            <a:off x="457200" y="4343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CCF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B7600-614F-58B1-8BCC-EDD41DACFC06}"/>
              </a:ext>
            </a:extLst>
          </p:cNvPr>
          <p:cNvSpPr txBox="1"/>
          <p:nvPr userDrawn="1"/>
        </p:nvSpPr>
        <p:spPr>
          <a:xfrm>
            <a:off x="457200" y="472416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CCF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Time: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9EFD2-C7BE-5D29-A015-A874F6D6CAC2}"/>
              </a:ext>
            </a:extLst>
          </p:cNvPr>
          <p:cNvSpPr txBox="1"/>
          <p:nvPr userDrawn="1"/>
        </p:nvSpPr>
        <p:spPr>
          <a:xfrm>
            <a:off x="457200" y="5086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CCF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E40B89-463C-A66D-47F4-C767A434D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5400" y="4404955"/>
            <a:ext cx="4648200" cy="276999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F78EA6F-D3F8-57F6-3527-1D448E4DC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500" y="4791651"/>
            <a:ext cx="4610100" cy="276999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6B87367-999B-95E0-EAE2-96F330D05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5146629"/>
            <a:ext cx="4114800" cy="276999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031"/>
            <a:ext cx="6794500" cy="6858000"/>
          </a:xfrm>
          <a:custGeom>
            <a:avLst/>
            <a:gdLst/>
            <a:ahLst/>
            <a:cxnLst/>
            <a:rect l="l" t="t" r="r" b="b"/>
            <a:pathLst>
              <a:path w="6794500" h="6858000">
                <a:moveTo>
                  <a:pt x="6793992" y="0"/>
                </a:moveTo>
                <a:lnTo>
                  <a:pt x="0" y="0"/>
                </a:lnTo>
                <a:lnTo>
                  <a:pt x="0" y="6858000"/>
                </a:lnTo>
                <a:lnTo>
                  <a:pt x="6793992" y="6858000"/>
                </a:lnTo>
                <a:lnTo>
                  <a:pt x="6793992" y="0"/>
                </a:lnTo>
                <a:close/>
              </a:path>
            </a:pathLst>
          </a:custGeom>
          <a:solidFill>
            <a:srgbClr val="294B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5167"/>
            <a:ext cx="4106163" cy="606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388767"/>
            <a:ext cx="5871845" cy="133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5C2D2"/>
                </a:solidFill>
                <a:latin typeface="Filson Soft"/>
                <a:cs typeface="Filson So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938167"/>
            <a:ext cx="5793105" cy="202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1381376"/>
            <a:ext cx="5691505" cy="863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00"/>
              </a:spcBef>
            </a:pPr>
            <a:r>
              <a:rPr sz="3000" spc="-20" dirty="0"/>
              <a:t>Employee</a:t>
            </a:r>
            <a:r>
              <a:rPr sz="3000" spc="-165" dirty="0"/>
              <a:t> </a:t>
            </a:r>
            <a:r>
              <a:rPr sz="3000" dirty="0"/>
              <a:t>Assistance</a:t>
            </a:r>
            <a:r>
              <a:rPr sz="3000" spc="-125" dirty="0"/>
              <a:t> </a:t>
            </a:r>
            <a:r>
              <a:rPr sz="3000" spc="-10" dirty="0"/>
              <a:t>Program (EAP)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444500" y="6258052"/>
            <a:ext cx="8648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397376"/>
            <a:ext cx="5857240" cy="35077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134620">
              <a:lnSpc>
                <a:spcPts val="2800"/>
              </a:lnSpc>
              <a:spcBef>
                <a:spcPts val="660"/>
              </a:spcBef>
            </a:pP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Our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program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designed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Open Sans"/>
                <a:cs typeface="Open Sans"/>
              </a:rPr>
              <a:t>help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reduce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stress</a:t>
            </a:r>
            <a:r>
              <a:rPr sz="28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8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keep</a:t>
            </a:r>
            <a:r>
              <a:rPr sz="28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Open Sans"/>
                <a:cs typeface="Open Sans"/>
              </a:rPr>
              <a:t>you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healthy.</a:t>
            </a:r>
            <a:endParaRPr sz="2800">
              <a:latin typeface="Open Sans"/>
              <a:cs typeface="Open Sans"/>
            </a:endParaRPr>
          </a:p>
          <a:p>
            <a:pPr marL="240665" marR="659130" indent="-228600">
              <a:lnSpc>
                <a:spcPts val="2100"/>
              </a:lnSpc>
              <a:spcBef>
                <a:spcPts val="2860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In</a:t>
            </a:r>
            <a:r>
              <a:rPr sz="21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person, video, or telephone short-</a:t>
            </a:r>
            <a:r>
              <a:rPr sz="21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term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counseling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sessions.</a:t>
            </a:r>
            <a:endParaRPr sz="2100">
              <a:latin typeface="Open Sans Light"/>
              <a:cs typeface="Open Sans Light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Access is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confidential.</a:t>
            </a:r>
            <a:endParaRPr sz="2100">
              <a:latin typeface="Open Sans Light"/>
              <a:cs typeface="Open Sans Light"/>
            </a:endParaRPr>
          </a:p>
          <a:p>
            <a:pPr marL="240665" indent="-227965">
              <a:lnSpc>
                <a:spcPts val="2310"/>
              </a:lnSpc>
              <a:spcBef>
                <a:spcPts val="580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Work-life</a:t>
            </a:r>
            <a:r>
              <a:rPr sz="21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resources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to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develop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your</a:t>
            </a:r>
            <a:r>
              <a:rPr sz="21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resilience,</a:t>
            </a:r>
            <a:endParaRPr sz="2100">
              <a:latin typeface="Open Sans Light"/>
              <a:cs typeface="Open Sans Light"/>
            </a:endParaRPr>
          </a:p>
          <a:p>
            <a:pPr marL="240665">
              <a:lnSpc>
                <a:spcPts val="2310"/>
              </a:lnSpc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stress</a:t>
            </a:r>
            <a:r>
              <a:rPr sz="21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management,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and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mental</a:t>
            </a:r>
            <a:r>
              <a:rPr sz="21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fitness.</a:t>
            </a:r>
            <a:endParaRPr sz="2100">
              <a:latin typeface="Open Sans Light"/>
              <a:cs typeface="Open Sans Light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Open Sans"/>
              <a:buChar char="•"/>
              <a:tabLst>
                <a:tab pos="240665" algn="l"/>
              </a:tabLst>
            </a:pPr>
            <a:r>
              <a:rPr sz="2100" b="0" dirty="0">
                <a:solidFill>
                  <a:srgbClr val="FFFFFF"/>
                </a:solidFill>
                <a:latin typeface="Open Sans Light"/>
                <a:cs typeface="Open Sans Light"/>
              </a:rPr>
              <a:t>Visit members.uprisehealth.com to get </a:t>
            </a:r>
            <a:r>
              <a:rPr sz="21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started.</a:t>
            </a:r>
            <a:endParaRPr sz="2100">
              <a:latin typeface="Open Sans Light"/>
              <a:cs typeface="Open Sans Light"/>
            </a:endParaRPr>
          </a:p>
        </p:txBody>
      </p:sp>
      <p:pic>
        <p:nvPicPr>
          <p:cNvPr id="9" name="Picture 8" descr="Medium shot of a person talking on a cell phone&#10;&#10;Description automatically generated">
            <a:extLst>
              <a:ext uri="{FF2B5EF4-FFF2-40B4-BE49-F238E27FC236}">
                <a16:creationId xmlns:a16="http://schemas.microsoft.com/office/drawing/2014/main" id="{E4C24BA9-4709-7797-96F6-90AF1A21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76" y="0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61203"/>
            <a:ext cx="56883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0" dirty="0"/>
              <a:t>Your</a:t>
            </a:r>
            <a:r>
              <a:rPr sz="2700" spc="-85" dirty="0"/>
              <a:t> </a:t>
            </a:r>
            <a:r>
              <a:rPr sz="2700" dirty="0"/>
              <a:t>EAP</a:t>
            </a:r>
            <a:r>
              <a:rPr sz="2700" spc="-110" dirty="0"/>
              <a:t> </a:t>
            </a:r>
            <a:r>
              <a:rPr sz="2700" dirty="0"/>
              <a:t>is</a:t>
            </a:r>
            <a:r>
              <a:rPr sz="2700" spc="-20" dirty="0"/>
              <a:t> </a:t>
            </a:r>
            <a:r>
              <a:rPr sz="2700" spc="-45" dirty="0"/>
              <a:t>For</a:t>
            </a:r>
            <a:r>
              <a:rPr sz="2700" spc="-165" dirty="0"/>
              <a:t> </a:t>
            </a:r>
            <a:r>
              <a:rPr sz="2700" spc="-95" dirty="0"/>
              <a:t>You</a:t>
            </a:r>
            <a:r>
              <a:rPr sz="2700" spc="-20" dirty="0"/>
              <a:t> </a:t>
            </a:r>
            <a:r>
              <a:rPr sz="2700" dirty="0"/>
              <a:t>&amp;</a:t>
            </a:r>
            <a:r>
              <a:rPr sz="2700" spc="-120" dirty="0"/>
              <a:t> </a:t>
            </a:r>
            <a:r>
              <a:rPr sz="2700" spc="-80" dirty="0"/>
              <a:t>Your </a:t>
            </a:r>
            <a:r>
              <a:rPr sz="2700" spc="-10" dirty="0"/>
              <a:t>Family.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44500" y="1958103"/>
            <a:ext cx="6068060" cy="2870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benefits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sz="20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available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all</a:t>
            </a:r>
            <a:r>
              <a:rPr sz="20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employees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their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families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NO</a:t>
            </a:r>
            <a:r>
              <a:rPr sz="20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COST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you.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sz="20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offers confidential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advice,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support,</a:t>
            </a:r>
            <a:r>
              <a:rPr sz="20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practical solutions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real-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life</a:t>
            </a:r>
            <a:r>
              <a:rPr sz="20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 Sans"/>
                <a:cs typeface="Open Sans"/>
              </a:rPr>
              <a:t>issues.</a:t>
            </a:r>
            <a:endParaRPr sz="2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600"/>
              </a:spcBef>
            </a:pP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EAP</a:t>
            </a:r>
            <a:r>
              <a:rPr sz="2000" b="1" spc="-4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Services</a:t>
            </a:r>
            <a:r>
              <a:rPr sz="2000" b="1" spc="-4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for</a:t>
            </a:r>
            <a:r>
              <a:rPr sz="2000" b="1" spc="-4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6CCFE0"/>
                </a:solidFill>
                <a:latin typeface="Open Sans"/>
                <a:cs typeface="Open Sans"/>
              </a:rPr>
              <a:t>Employees</a:t>
            </a:r>
            <a:r>
              <a:rPr sz="2000" b="1" spc="-4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6CCFE0"/>
                </a:solidFill>
                <a:latin typeface="Open Sans"/>
                <a:cs typeface="Open Sans"/>
              </a:rPr>
              <a:t>&amp;</a:t>
            </a:r>
            <a:r>
              <a:rPr sz="2000" b="1" spc="-4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6CCFE0"/>
                </a:solidFill>
                <a:latin typeface="Open Sans"/>
                <a:cs typeface="Open Sans"/>
              </a:rPr>
              <a:t>Families</a:t>
            </a:r>
            <a:endParaRPr sz="2000" dirty="0">
              <a:latin typeface="Open Sans"/>
              <a:cs typeface="Open Sans"/>
            </a:endParaRPr>
          </a:p>
          <a:p>
            <a:pPr marL="195580" indent="-182880">
              <a:lnSpc>
                <a:spcPts val="2200"/>
              </a:lnSpc>
              <a:spcBef>
                <a:spcPts val="600"/>
              </a:spcBef>
              <a:buClr>
                <a:srgbClr val="65C2D2"/>
              </a:buClr>
              <a:buChar char="•"/>
              <a:tabLst>
                <a:tab pos="195580" algn="l"/>
                <a:tab pos="1162050" algn="l"/>
              </a:tabLst>
            </a:pP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Up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to</a:t>
            </a:r>
            <a:r>
              <a:rPr lang="en-US"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2000" b="0" spc="-25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[XX]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Confidential</a:t>
            </a:r>
            <a:r>
              <a:rPr sz="2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Counseling</a:t>
            </a:r>
            <a:r>
              <a:rPr sz="2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sessions</a:t>
            </a:r>
            <a:endParaRPr sz="2000" dirty="0">
              <a:latin typeface="Calibri Light"/>
              <a:cs typeface="Calibri Light"/>
            </a:endParaRPr>
          </a:p>
          <a:p>
            <a:pPr marL="195580" indent="-182880">
              <a:lnSpc>
                <a:spcPts val="2000"/>
              </a:lnSpc>
              <a:buClr>
                <a:srgbClr val="65C2D2"/>
              </a:buClr>
              <a:buChar char="•"/>
              <a:tabLst>
                <a:tab pos="195580" algn="l"/>
              </a:tabLst>
            </a:pP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24-hour Crisis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Help</a:t>
            </a:r>
            <a:endParaRPr sz="2000" dirty="0">
              <a:latin typeface="Calibri Light"/>
              <a:cs typeface="Calibri Light"/>
            </a:endParaRPr>
          </a:p>
          <a:p>
            <a:pPr marL="195580" indent="-182880">
              <a:lnSpc>
                <a:spcPts val="2000"/>
              </a:lnSpc>
              <a:buClr>
                <a:srgbClr val="65C2D2"/>
              </a:buClr>
              <a:buChar char="•"/>
              <a:tabLst>
                <a:tab pos="195580" algn="l"/>
              </a:tabLst>
            </a:pP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Online</a:t>
            </a:r>
            <a:r>
              <a:rPr sz="2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Peer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Support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Groups</a:t>
            </a:r>
            <a:endParaRPr sz="2000" dirty="0">
              <a:latin typeface="Calibri Light"/>
              <a:cs typeface="Calibri Light"/>
            </a:endParaRPr>
          </a:p>
          <a:p>
            <a:pPr marL="195580" indent="-182880">
              <a:lnSpc>
                <a:spcPts val="2200"/>
              </a:lnSpc>
              <a:buClr>
                <a:srgbClr val="65C2D2"/>
              </a:buClr>
              <a:buChar char="•"/>
              <a:tabLst>
                <a:tab pos="195580" algn="l"/>
              </a:tabLst>
            </a:pP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Tess,</a:t>
            </a:r>
            <a:r>
              <a:rPr sz="20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AI</a:t>
            </a:r>
            <a:r>
              <a:rPr sz="20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Chatbot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538723"/>
            <a:ext cx="2729230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Phone:</a:t>
            </a:r>
            <a:r>
              <a:rPr sz="1400" b="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1-800-395-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1616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Website:</a:t>
            </a:r>
            <a:r>
              <a:rPr sz="1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members.uprisehealth.com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Access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Code:</a:t>
            </a:r>
            <a:r>
              <a:rPr lang="en-US"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[</a:t>
            </a:r>
            <a:r>
              <a:rPr lang="en-US" sz="1400" b="0" spc="-10" dirty="0" err="1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xxxxx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]</a:t>
            </a:r>
            <a:endParaRPr sz="1400" dirty="0">
              <a:highlight>
                <a:srgbClr val="00FF00"/>
              </a:highlight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9" name="Picture 8" descr="A person and person holding a child&#10;&#10;Description automatically generated">
            <a:extLst>
              <a:ext uri="{FF2B5EF4-FFF2-40B4-BE49-F238E27FC236}">
                <a16:creationId xmlns:a16="http://schemas.microsoft.com/office/drawing/2014/main" id="{69747700-5285-A6EC-F7D3-43DE961B3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/>
          <a:stretch/>
        </p:blipFill>
        <p:spPr>
          <a:xfrm>
            <a:off x="6781801" y="857"/>
            <a:ext cx="54102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1321071"/>
            <a:ext cx="35140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95" dirty="0"/>
              <a:t>We</a:t>
            </a:r>
            <a:r>
              <a:rPr sz="2700" spc="-85" dirty="0"/>
              <a:t> </a:t>
            </a:r>
            <a:r>
              <a:rPr sz="2700" dirty="0"/>
              <a:t>Are</a:t>
            </a:r>
            <a:r>
              <a:rPr sz="2700" spc="-90" dirty="0"/>
              <a:t> </a:t>
            </a:r>
            <a:r>
              <a:rPr sz="2700" dirty="0"/>
              <a:t>Here</a:t>
            </a:r>
            <a:r>
              <a:rPr sz="2700" spc="-45" dirty="0"/>
              <a:t> </a:t>
            </a:r>
            <a:r>
              <a:rPr sz="2700" dirty="0"/>
              <a:t>to</a:t>
            </a:r>
            <a:r>
              <a:rPr sz="2700" spc="-45" dirty="0"/>
              <a:t> </a:t>
            </a:r>
            <a:r>
              <a:rPr sz="2700" spc="-10" dirty="0"/>
              <a:t>Help.</a:t>
            </a:r>
            <a:endParaRPr sz="2700"/>
          </a:p>
        </p:txBody>
      </p:sp>
      <p:sp>
        <p:nvSpPr>
          <p:cNvPr id="10" name="object 10"/>
          <p:cNvSpPr txBox="1"/>
          <p:nvPr/>
        </p:nvSpPr>
        <p:spPr>
          <a:xfrm>
            <a:off x="444500" y="5538723"/>
            <a:ext cx="272923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Phone:</a:t>
            </a:r>
            <a:r>
              <a:rPr sz="1400" b="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1-800-395-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1616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Website:</a:t>
            </a:r>
            <a:r>
              <a:rPr sz="1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members.uprisehealth.com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Access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Code:</a:t>
            </a:r>
            <a:r>
              <a:rPr lang="en-US"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[</a:t>
            </a:r>
            <a:r>
              <a:rPr lang="en-US" sz="1400" b="0" spc="-10" dirty="0" err="1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xxxxx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]</a:t>
            </a:r>
            <a:endParaRPr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943371"/>
            <a:ext cx="5521325" cy="1061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You,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spouse,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dependents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have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access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Open Sans"/>
                <a:cs typeface="Open Sans"/>
              </a:rPr>
              <a:t>no-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cost,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confidential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counseling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work-</a:t>
            </a:r>
            <a:r>
              <a:rPr sz="1800" b="1" spc="-20" dirty="0">
                <a:solidFill>
                  <a:srgbClr val="FFFFFF"/>
                </a:solidFill>
                <a:latin typeface="Open Sans"/>
                <a:cs typeface="Open Sans"/>
              </a:rPr>
              <a:t>life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r>
              <a:rPr sz="1800" b="1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1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personal</a:t>
            </a:r>
            <a:r>
              <a:rPr sz="1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concerns</a:t>
            </a:r>
            <a:r>
              <a:rPr sz="1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through</a:t>
            </a:r>
            <a:r>
              <a:rPr sz="1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Uprise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sz="1800" b="1" spc="-9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Open Sans"/>
                <a:cs typeface="Open Sans"/>
              </a:rPr>
              <a:t>EAP: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086371"/>
            <a:ext cx="218313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indent="-183515">
              <a:lnSpc>
                <a:spcPts val="2080"/>
              </a:lnSpc>
              <a:spcBef>
                <a:spcPts val="100"/>
              </a:spcBef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Financial</a:t>
            </a:r>
            <a:r>
              <a:rPr sz="1800" b="0" spc="-114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Help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0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Legal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8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Online</a:t>
            </a:r>
            <a:r>
              <a:rPr sz="18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Legal</a:t>
            </a:r>
            <a:r>
              <a:rPr sz="18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Forms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7700" y="3086371"/>
            <a:ext cx="289687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indent="-183515">
              <a:lnSpc>
                <a:spcPts val="2080"/>
              </a:lnSpc>
              <a:spcBef>
                <a:spcPts val="100"/>
              </a:spcBef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Child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Parenting</a:t>
            </a:r>
            <a:r>
              <a:rPr sz="18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0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Adult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Eldercare</a:t>
            </a:r>
            <a:r>
              <a:rPr sz="18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endParaRPr sz="1800">
              <a:latin typeface="Open Sans Light"/>
              <a:cs typeface="Open Sans Light"/>
            </a:endParaRPr>
          </a:p>
          <a:p>
            <a:pPr marL="196215" indent="-183515">
              <a:lnSpc>
                <a:spcPts val="2080"/>
              </a:lnSpc>
              <a:buClr>
                <a:srgbClr val="65C2D2"/>
              </a:buClr>
              <a:buSzPct val="111111"/>
              <a:buFont typeface="Calibri Light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Webinars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18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Trainings</a:t>
            </a:r>
            <a:endParaRPr sz="18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115071"/>
            <a:ext cx="591375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Our</a:t>
            </a:r>
            <a:r>
              <a:rPr sz="2100" b="1" spc="-2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EAP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is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here</a:t>
            </a:r>
            <a:r>
              <a:rPr sz="2100" b="1" spc="-25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to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help.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dirty="0">
                <a:solidFill>
                  <a:srgbClr val="6CCFE0"/>
                </a:solidFill>
                <a:latin typeface="Open Sans"/>
                <a:cs typeface="Open Sans"/>
              </a:rPr>
              <a:t>Anytime.</a:t>
            </a:r>
            <a:r>
              <a:rPr sz="2100" b="1" spc="-20" dirty="0">
                <a:solidFill>
                  <a:srgbClr val="6CCFE0"/>
                </a:solidFill>
                <a:latin typeface="Open Sans"/>
                <a:cs typeface="Open Sans"/>
              </a:rPr>
              <a:t> </a:t>
            </a:r>
            <a:r>
              <a:rPr sz="2100" b="1" spc="-10" dirty="0">
                <a:solidFill>
                  <a:srgbClr val="6CCFE0"/>
                </a:solidFill>
                <a:latin typeface="Open Sans"/>
                <a:cs typeface="Open Sans"/>
              </a:rPr>
              <a:t>Anywhere.</a:t>
            </a:r>
            <a:endParaRPr sz="2100">
              <a:latin typeface="Open Sans"/>
              <a:cs typeface="Open Sans"/>
            </a:endParaRPr>
          </a:p>
          <a:p>
            <a:pPr marL="12700" marR="122555">
              <a:lnSpc>
                <a:spcPts val="2200"/>
              </a:lnSpc>
              <a:spcBef>
                <a:spcPts val="2420"/>
              </a:spcBef>
            </a:pP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Connect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with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an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intake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specialist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who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can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help</a:t>
            </a:r>
            <a:r>
              <a:rPr sz="2000" b="0" spc="-2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Open Sans Light"/>
                <a:cs typeface="Open Sans Light"/>
              </a:rPr>
              <a:t>you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find</a:t>
            </a:r>
            <a:r>
              <a:rPr sz="20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the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resources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and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services</a:t>
            </a:r>
            <a:r>
              <a:rPr sz="20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Open Sans Light"/>
                <a:cs typeface="Open Sans Light"/>
              </a:rPr>
              <a:t>you</a:t>
            </a:r>
            <a:r>
              <a:rPr sz="20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Open Sans Light"/>
                <a:cs typeface="Open Sans Light"/>
              </a:rPr>
              <a:t>need.</a:t>
            </a:r>
            <a:endParaRPr sz="2000">
              <a:latin typeface="Open Sans Light"/>
              <a:cs typeface="Open Sans Light"/>
            </a:endParaRPr>
          </a:p>
        </p:txBody>
      </p:sp>
      <p:pic>
        <p:nvPicPr>
          <p:cNvPr id="12" name="Picture 11" descr="A person holding a phone to his ear&#10;&#10;Description automatically generated">
            <a:extLst>
              <a:ext uri="{FF2B5EF4-FFF2-40B4-BE49-F238E27FC236}">
                <a16:creationId xmlns:a16="http://schemas.microsoft.com/office/drawing/2014/main" id="{0C29B7B6-294C-BED5-D6AC-1C8991B0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76" y="0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>
              <a:lnSpc>
                <a:spcPct val="85600"/>
              </a:lnSpc>
              <a:spcBef>
                <a:spcPts val="515"/>
              </a:spcBef>
            </a:pPr>
            <a:r>
              <a:rPr dirty="0"/>
              <a:t>Life</a:t>
            </a:r>
            <a:r>
              <a:rPr spc="-25" dirty="0"/>
              <a:t> </a:t>
            </a:r>
            <a:r>
              <a:rPr dirty="0"/>
              <a:t>presents</a:t>
            </a:r>
            <a:r>
              <a:rPr spc="-25" dirty="0"/>
              <a:t> </a:t>
            </a:r>
            <a:r>
              <a:rPr dirty="0"/>
              <a:t>us</a:t>
            </a:r>
            <a:r>
              <a:rPr spc="-8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challenges</a:t>
            </a:r>
            <a:r>
              <a:rPr spc="-25" dirty="0"/>
              <a:t> at </a:t>
            </a:r>
            <a:r>
              <a:rPr dirty="0"/>
              <a:t>work</a:t>
            </a:r>
            <a:r>
              <a:rPr spc="-5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home</a:t>
            </a:r>
            <a:r>
              <a:rPr spc="-3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daily</a:t>
            </a:r>
            <a:r>
              <a:rPr spc="-110" dirty="0"/>
              <a:t> </a:t>
            </a:r>
            <a:r>
              <a:rPr spc="-10" dirty="0"/>
              <a:t>basis.</a:t>
            </a:r>
            <a:r>
              <a:rPr spc="-120" dirty="0"/>
              <a:t> </a:t>
            </a:r>
            <a:r>
              <a:rPr spc="-25" dirty="0"/>
              <a:t>You </a:t>
            </a:r>
            <a:r>
              <a:rPr dirty="0"/>
              <a:t>do</a:t>
            </a:r>
            <a:r>
              <a:rPr spc="-55" dirty="0"/>
              <a:t> </a:t>
            </a:r>
            <a:r>
              <a:rPr dirty="0"/>
              <a:t>not</a:t>
            </a:r>
            <a:r>
              <a:rPr spc="-50" dirty="0"/>
              <a:t> </a:t>
            </a:r>
            <a:r>
              <a:rPr dirty="0"/>
              <a:t>have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face</a:t>
            </a:r>
            <a:r>
              <a:rPr spc="-50" dirty="0"/>
              <a:t> </a:t>
            </a:r>
            <a:r>
              <a:rPr dirty="0"/>
              <a:t>these</a:t>
            </a:r>
            <a:r>
              <a:rPr spc="-50" dirty="0"/>
              <a:t> </a:t>
            </a:r>
            <a:r>
              <a:rPr spc="-10" dirty="0"/>
              <a:t>challenges </a:t>
            </a:r>
            <a:r>
              <a:rPr dirty="0"/>
              <a:t>alone,</a:t>
            </a:r>
            <a:r>
              <a:rPr spc="-80" dirty="0"/>
              <a:t> </a:t>
            </a:r>
            <a:r>
              <a:rPr dirty="0"/>
              <a:t>even</a:t>
            </a:r>
            <a:r>
              <a:rPr spc="-60" dirty="0"/>
              <a:t> </a:t>
            </a:r>
            <a:r>
              <a:rPr dirty="0"/>
              <a:t>if</a:t>
            </a:r>
            <a:r>
              <a:rPr spc="-140" dirty="0"/>
              <a:t> </a:t>
            </a:r>
            <a:r>
              <a:rPr spc="-10" dirty="0"/>
              <a:t>you’re</a:t>
            </a:r>
            <a:r>
              <a:rPr spc="-60" dirty="0"/>
              <a:t> </a:t>
            </a:r>
            <a:r>
              <a:rPr dirty="0"/>
              <a:t>far</a:t>
            </a:r>
            <a:r>
              <a:rPr spc="-114" dirty="0"/>
              <a:t> </a:t>
            </a:r>
            <a:r>
              <a:rPr spc="-10" dirty="0"/>
              <a:t>away.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dirty="0"/>
              <a:t>EAP</a:t>
            </a:r>
            <a:r>
              <a:rPr spc="-15" dirty="0"/>
              <a:t> </a:t>
            </a:r>
            <a:r>
              <a:rPr dirty="0"/>
              <a:t>benefits</a:t>
            </a:r>
            <a:r>
              <a:rPr spc="-1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available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all</a:t>
            </a:r>
            <a:r>
              <a:rPr spc="-10" dirty="0"/>
              <a:t> employees</a:t>
            </a:r>
          </a:p>
          <a:p>
            <a:pPr marL="12700">
              <a:lnSpc>
                <a:spcPts val="2360"/>
              </a:lnSpc>
            </a:pPr>
            <a:r>
              <a:rPr dirty="0"/>
              <a:t>and</a:t>
            </a:r>
            <a:r>
              <a:rPr spc="-30" dirty="0"/>
              <a:t> </a:t>
            </a:r>
            <a:r>
              <a:rPr dirty="0"/>
              <a:t>their</a:t>
            </a:r>
            <a:r>
              <a:rPr spc="-25" dirty="0"/>
              <a:t> </a:t>
            </a:r>
            <a:r>
              <a:rPr dirty="0"/>
              <a:t>families</a:t>
            </a:r>
            <a:r>
              <a:rPr spc="-30" dirty="0"/>
              <a:t> </a:t>
            </a:r>
            <a:r>
              <a:rPr dirty="0"/>
              <a:t>at</a:t>
            </a:r>
            <a:r>
              <a:rPr spc="-2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COST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200"/>
              </a:lnSpc>
              <a:spcBef>
                <a:spcPts val="2220"/>
              </a:spcBef>
            </a:pPr>
            <a:r>
              <a:rPr dirty="0"/>
              <a:t>You</a:t>
            </a:r>
            <a:r>
              <a:rPr spc="-3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access</a:t>
            </a:r>
            <a:r>
              <a:rPr spc="-20" dirty="0"/>
              <a:t> </a:t>
            </a:r>
            <a:r>
              <a:rPr dirty="0"/>
              <a:t>these</a:t>
            </a:r>
            <a:r>
              <a:rPr spc="-20" dirty="0"/>
              <a:t> </a:t>
            </a:r>
            <a:r>
              <a:rPr dirty="0"/>
              <a:t>confidential</a:t>
            </a:r>
            <a:r>
              <a:rPr spc="-20" dirty="0"/>
              <a:t> </a:t>
            </a:r>
            <a:r>
              <a:rPr spc="-10" dirty="0"/>
              <a:t>services </a:t>
            </a:r>
            <a:r>
              <a:rPr dirty="0"/>
              <a:t>by calling </a:t>
            </a:r>
            <a:r>
              <a:rPr spc="-10" dirty="0"/>
              <a:t>1-</a:t>
            </a:r>
            <a:r>
              <a:rPr spc="-20" dirty="0"/>
              <a:t>800-395-</a:t>
            </a:r>
            <a:r>
              <a:rPr dirty="0"/>
              <a:t>1616 and speaking </a:t>
            </a:r>
            <a:r>
              <a:rPr spc="-20" dirty="0"/>
              <a:t>with </a:t>
            </a:r>
            <a:r>
              <a:rPr dirty="0"/>
              <a:t>an</a:t>
            </a:r>
            <a:r>
              <a:rPr spc="-15" dirty="0"/>
              <a:t> </a:t>
            </a:r>
            <a:r>
              <a:rPr dirty="0"/>
              <a:t>intake</a:t>
            </a:r>
            <a:r>
              <a:rPr spc="-15" dirty="0"/>
              <a:t> </a:t>
            </a:r>
            <a:r>
              <a:rPr dirty="0"/>
              <a:t>specialist</a:t>
            </a:r>
            <a:r>
              <a:rPr spc="-15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/>
              <a:t>accessing</a:t>
            </a:r>
            <a:r>
              <a:rPr spc="-15" dirty="0"/>
              <a:t> </a:t>
            </a:r>
            <a:r>
              <a:rPr spc="-10" dirty="0"/>
              <a:t>online </a:t>
            </a:r>
            <a:r>
              <a:rPr dirty="0"/>
              <a:t>at</a:t>
            </a:r>
            <a:r>
              <a:rPr spc="-5" dirty="0"/>
              <a:t> </a:t>
            </a:r>
            <a:r>
              <a:rPr spc="-10" dirty="0"/>
              <a:t>members.uprisehealth.com.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500" y="5538723"/>
            <a:ext cx="272923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Phone:</a:t>
            </a:r>
            <a:r>
              <a:rPr sz="1400" b="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1-800-395-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1616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Website:</a:t>
            </a:r>
            <a:r>
              <a:rPr sz="1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members.uprisehealth.com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Access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Code:</a:t>
            </a:r>
            <a:r>
              <a:rPr lang="en-US"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[</a:t>
            </a:r>
            <a:r>
              <a:rPr lang="en-US" sz="1400" b="0" spc="-10" dirty="0" err="1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xxxxx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]</a:t>
            </a:r>
            <a:endParaRPr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9" name="Picture 8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890662B8-72EC-B2A9-42D0-14D40BEB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24" y="857"/>
            <a:ext cx="5409524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4500" y="5538723"/>
            <a:ext cx="272923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Phone:</a:t>
            </a:r>
            <a:r>
              <a:rPr sz="1400" b="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1-800-395-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1616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Website:</a:t>
            </a:r>
            <a:r>
              <a:rPr sz="1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members.uprisehealth.com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Access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Code:</a:t>
            </a:r>
            <a:r>
              <a:rPr lang="en-US"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[</a:t>
            </a:r>
            <a:r>
              <a:rPr lang="en-US" sz="1400" b="0" spc="-10" dirty="0" err="1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xxxxx</a:t>
            </a:r>
            <a:r>
              <a:rPr lang="en-US" sz="1400" b="0" spc="-10" dirty="0">
                <a:solidFill>
                  <a:srgbClr val="FFFFFF"/>
                </a:solidFill>
                <a:highlight>
                  <a:srgbClr val="00FF00"/>
                </a:highlight>
                <a:latin typeface="Calibri Light"/>
                <a:cs typeface="Calibri Light"/>
              </a:rPr>
              <a:t>]</a:t>
            </a:r>
            <a:endParaRPr lang="en-US" sz="1400" dirty="0">
              <a:highlight>
                <a:srgbClr val="00FF00"/>
              </a:highlight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Uprise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8" name="Picture 7" descr="A person smiling while holding a phone&#10;&#10;Description automatically generated">
            <a:extLst>
              <a:ext uri="{FF2B5EF4-FFF2-40B4-BE49-F238E27FC236}">
                <a16:creationId xmlns:a16="http://schemas.microsoft.com/office/drawing/2014/main" id="{A44C584D-4A6B-C02A-ECAA-5FD9E196C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/>
          <a:stretch/>
        </p:blipFill>
        <p:spPr>
          <a:xfrm>
            <a:off x="6705601" y="857"/>
            <a:ext cx="5486400" cy="68571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817671-5731-9557-2955-339327327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FE8CC6-0668-255E-61B6-E3B0F6841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E425-9B45-E1F9-6340-3909B26E7F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C4EBE9-59D2-B236-4AF6-45597CC4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E267AB-D642-FB51-4A83-C5F15EA7F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352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Filson Soft</vt:lpstr>
      <vt:lpstr>Open Sans</vt:lpstr>
      <vt:lpstr>Open Sans Light</vt:lpstr>
      <vt:lpstr>Office Theme</vt:lpstr>
      <vt:lpstr>Employee Assistance Program (EAP)</vt:lpstr>
      <vt:lpstr>Your EAP is For You &amp; Your Family.</vt:lpstr>
      <vt:lpstr>We Are Here to Help.</vt:lpstr>
      <vt:lpstr>Life presents us with challenges at work and at home on a daily basis. You do not have to face these challenges alone, even if you’re far away.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Mallori Bontrager</cp:lastModifiedBy>
  <cp:revision>1</cp:revision>
  <dcterms:created xsi:type="dcterms:W3CDTF">2024-11-22T22:40:28Z</dcterms:created>
  <dcterms:modified xsi:type="dcterms:W3CDTF">2024-11-22T22:58:14Z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2024-11-22T00:00:00Z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2024-11-22T00:00:00Z</vt:filetime>
  </property>
  <property fmtid="{D5CDD505-2E9C-101B-9397-08002B2CF9AE}" pid="5" name="Producer">
    <vt:lpwstr>Adobe PDF Library 17.0</vt:lpwstr>
  </property>
</Properties>
</file>