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1648BD-D3BD-4275-894B-2B6C72D5E644}" v="6" dt="2024-11-22T23:17:08.31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74" y="3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lori Bontrager" userId="7e2d4eac-10d0-4fec-8492-22748035c9da" providerId="ADAL" clId="{A31648BD-D3BD-4275-894B-2B6C72D5E644}"/>
    <pc:docChg chg="undo custSel modSld">
      <pc:chgData name="Mallori Bontrager" userId="7e2d4eac-10d0-4fec-8492-22748035c9da" providerId="ADAL" clId="{A31648BD-D3BD-4275-894B-2B6C72D5E644}" dt="2024-11-22T23:17:12.106" v="18" actId="1076"/>
      <pc:docMkLst>
        <pc:docMk/>
      </pc:docMkLst>
      <pc:sldChg chg="modSp mod">
        <pc:chgData name="Mallori Bontrager" userId="7e2d4eac-10d0-4fec-8492-22748035c9da" providerId="ADAL" clId="{A31648BD-D3BD-4275-894B-2B6C72D5E644}" dt="2024-11-22T23:15:51.191" v="9" actId="732"/>
        <pc:sldMkLst>
          <pc:docMk/>
          <pc:sldMk cId="0" sldId="256"/>
        </pc:sldMkLst>
        <pc:picChg chg="mod modCrop">
          <ac:chgData name="Mallori Bontrager" userId="7e2d4eac-10d0-4fec-8492-22748035c9da" providerId="ADAL" clId="{A31648BD-D3BD-4275-894B-2B6C72D5E644}" dt="2024-11-22T23:15:51.191" v="9" actId="732"/>
          <ac:picMkLst>
            <pc:docMk/>
            <pc:sldMk cId="0" sldId="256"/>
            <ac:picMk id="2" creationId="{00000000-0000-0000-0000-000000000000}"/>
          </ac:picMkLst>
        </pc:picChg>
      </pc:sldChg>
      <pc:sldChg chg="modSp mod">
        <pc:chgData name="Mallori Bontrager" userId="7e2d4eac-10d0-4fec-8492-22748035c9da" providerId="ADAL" clId="{A31648BD-D3BD-4275-894B-2B6C72D5E644}" dt="2024-11-22T23:16:19.193" v="11" actId="1076"/>
        <pc:sldMkLst>
          <pc:docMk/>
          <pc:sldMk cId="0" sldId="257"/>
        </pc:sldMkLst>
        <pc:picChg chg="mod">
          <ac:chgData name="Mallori Bontrager" userId="7e2d4eac-10d0-4fec-8492-22748035c9da" providerId="ADAL" clId="{A31648BD-D3BD-4275-894B-2B6C72D5E644}" dt="2024-11-22T23:16:19.193" v="11" actId="1076"/>
          <ac:picMkLst>
            <pc:docMk/>
            <pc:sldMk cId="0" sldId="257"/>
            <ac:picMk id="2" creationId="{00000000-0000-0000-0000-000000000000}"/>
          </ac:picMkLst>
        </pc:picChg>
      </pc:sldChg>
      <pc:sldChg chg="modSp mod">
        <pc:chgData name="Mallori Bontrager" userId="7e2d4eac-10d0-4fec-8492-22748035c9da" providerId="ADAL" clId="{A31648BD-D3BD-4275-894B-2B6C72D5E644}" dt="2024-11-22T23:16:33.999" v="13" actId="1076"/>
        <pc:sldMkLst>
          <pc:docMk/>
          <pc:sldMk cId="0" sldId="258"/>
        </pc:sldMkLst>
        <pc:picChg chg="mod">
          <ac:chgData name="Mallori Bontrager" userId="7e2d4eac-10d0-4fec-8492-22748035c9da" providerId="ADAL" clId="{A31648BD-D3BD-4275-894B-2B6C72D5E644}" dt="2024-11-22T23:16:33.999" v="13" actId="1076"/>
          <ac:picMkLst>
            <pc:docMk/>
            <pc:sldMk cId="0" sldId="258"/>
            <ac:picMk id="2" creationId="{00000000-0000-0000-0000-000000000000}"/>
          </ac:picMkLst>
        </pc:picChg>
      </pc:sldChg>
      <pc:sldChg chg="modSp">
        <pc:chgData name="Mallori Bontrager" userId="7e2d4eac-10d0-4fec-8492-22748035c9da" providerId="ADAL" clId="{A31648BD-D3BD-4275-894B-2B6C72D5E644}" dt="2024-11-22T23:16:44.998" v="14" actId="14826"/>
        <pc:sldMkLst>
          <pc:docMk/>
          <pc:sldMk cId="0" sldId="259"/>
        </pc:sldMkLst>
        <pc:picChg chg="mod">
          <ac:chgData name="Mallori Bontrager" userId="7e2d4eac-10d0-4fec-8492-22748035c9da" providerId="ADAL" clId="{A31648BD-D3BD-4275-894B-2B6C72D5E644}" dt="2024-11-22T23:16:44.998" v="14" actId="14826"/>
          <ac:picMkLst>
            <pc:docMk/>
            <pc:sldMk cId="0" sldId="259"/>
            <ac:picMk id="2" creationId="{00000000-0000-0000-0000-000000000000}"/>
          </ac:picMkLst>
        </pc:picChg>
      </pc:sldChg>
      <pc:sldChg chg="modSp mod">
        <pc:chgData name="Mallori Bontrager" userId="7e2d4eac-10d0-4fec-8492-22748035c9da" providerId="ADAL" clId="{A31648BD-D3BD-4275-894B-2B6C72D5E644}" dt="2024-11-22T23:17:01.496" v="16" actId="1076"/>
        <pc:sldMkLst>
          <pc:docMk/>
          <pc:sldMk cId="0" sldId="260"/>
        </pc:sldMkLst>
        <pc:picChg chg="mod">
          <ac:chgData name="Mallori Bontrager" userId="7e2d4eac-10d0-4fec-8492-22748035c9da" providerId="ADAL" clId="{A31648BD-D3BD-4275-894B-2B6C72D5E644}" dt="2024-11-22T23:17:01.496" v="16" actId="1076"/>
          <ac:picMkLst>
            <pc:docMk/>
            <pc:sldMk cId="0" sldId="260"/>
            <ac:picMk id="2" creationId="{00000000-0000-0000-0000-000000000000}"/>
          </ac:picMkLst>
        </pc:picChg>
      </pc:sldChg>
      <pc:sldChg chg="modSp mod">
        <pc:chgData name="Mallori Bontrager" userId="7e2d4eac-10d0-4fec-8492-22748035c9da" providerId="ADAL" clId="{A31648BD-D3BD-4275-894B-2B6C72D5E644}" dt="2024-11-22T23:17:12.106" v="18" actId="1076"/>
        <pc:sldMkLst>
          <pc:docMk/>
          <pc:sldMk cId="0" sldId="261"/>
        </pc:sldMkLst>
        <pc:picChg chg="mod">
          <ac:chgData name="Mallori Bontrager" userId="7e2d4eac-10d0-4fec-8492-22748035c9da" providerId="ADAL" clId="{A31648BD-D3BD-4275-894B-2B6C72D5E644}" dt="2024-11-22T23:17:12.106" v="18" actId="1076"/>
          <ac:picMkLst>
            <pc:docMk/>
            <pc:sldMk cId="0" sldId="261"/>
            <ac:picMk id="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bg1"/>
                </a:solidFill>
                <a:latin typeface="Filson Soft"/>
                <a:cs typeface="Filson Sof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chemeClr val="bg1"/>
                </a:solidFill>
                <a:latin typeface="Open Sans Semibold"/>
                <a:cs typeface="Open Sans 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Filson Soft"/>
                <a:cs typeface="Filson Sof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chemeClr val="bg1"/>
                </a:solidFill>
                <a:latin typeface="Open Sans Semibold"/>
                <a:cs typeface="Open Sans 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Filson Soft"/>
                <a:cs typeface="Filson Sof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bg1"/>
                </a:solidFill>
                <a:latin typeface="Filson Soft"/>
                <a:cs typeface="Filson Sof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31"/>
            <a:ext cx="6794500" cy="6858000"/>
          </a:xfrm>
          <a:custGeom>
            <a:avLst/>
            <a:gdLst/>
            <a:ahLst/>
            <a:cxnLst/>
            <a:rect l="l" t="t" r="r" b="b"/>
            <a:pathLst>
              <a:path w="6794500" h="6858000">
                <a:moveTo>
                  <a:pt x="6793992" y="0"/>
                </a:moveTo>
                <a:lnTo>
                  <a:pt x="0" y="0"/>
                </a:lnTo>
                <a:lnTo>
                  <a:pt x="0" y="6858000"/>
                </a:lnTo>
                <a:lnTo>
                  <a:pt x="6793992" y="6858000"/>
                </a:lnTo>
                <a:lnTo>
                  <a:pt x="6793992" y="0"/>
                </a:lnTo>
                <a:close/>
              </a:path>
            </a:pathLst>
          </a:custGeom>
          <a:solidFill>
            <a:srgbClr val="294B5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200" y="455167"/>
            <a:ext cx="4106163" cy="6063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1249879"/>
            <a:ext cx="11303000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bg1"/>
                </a:solidFill>
                <a:latin typeface="Filson Soft"/>
                <a:cs typeface="Filson Sof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1823730"/>
            <a:ext cx="5912485" cy="42221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chemeClr val="bg1"/>
                </a:solidFill>
                <a:latin typeface="Open Sans Semibold"/>
                <a:cs typeface="Open Sans 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500" y="6258052"/>
            <a:ext cx="864869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0"/>
          <a:stretch/>
        </p:blipFill>
        <p:spPr>
          <a:xfrm>
            <a:off x="6782435" y="2521"/>
            <a:ext cx="5409565" cy="684318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1456635"/>
            <a:ext cx="29298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Did</a:t>
            </a:r>
            <a:r>
              <a:rPr sz="3200" spc="-165" dirty="0"/>
              <a:t> </a:t>
            </a:r>
            <a:r>
              <a:rPr sz="3200" dirty="0"/>
              <a:t>you</a:t>
            </a:r>
            <a:r>
              <a:rPr sz="3200" spc="-75" dirty="0"/>
              <a:t> </a:t>
            </a:r>
            <a:r>
              <a:rPr sz="3200" spc="-10" dirty="0"/>
              <a:t>know?</a:t>
            </a:r>
            <a:endParaRPr sz="320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4500" y="2243832"/>
            <a:ext cx="5409565" cy="2858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660"/>
              </a:lnSpc>
              <a:spcBef>
                <a:spcPts val="100"/>
              </a:spcBef>
            </a:pPr>
            <a:r>
              <a:rPr sz="32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Nearly</a:t>
            </a:r>
            <a:r>
              <a:rPr sz="3200" b="1" i="1" spc="-3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3200" b="1" i="1" dirty="0">
                <a:solidFill>
                  <a:srgbClr val="6CCFE0"/>
                </a:solidFill>
                <a:latin typeface="Open Sans Semibold"/>
                <a:cs typeface="Open Sans Semibold"/>
              </a:rPr>
              <a:t>83%</a:t>
            </a:r>
            <a:r>
              <a:rPr sz="3200" b="1" i="1" spc="-35" dirty="0">
                <a:solidFill>
                  <a:srgbClr val="6CCFE0"/>
                </a:solidFill>
                <a:latin typeface="Open Sans Semibold"/>
                <a:cs typeface="Open Sans Semibold"/>
              </a:rPr>
              <a:t> </a:t>
            </a:r>
            <a:r>
              <a:rPr sz="32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of</a:t>
            </a:r>
            <a:r>
              <a:rPr sz="3200" b="1" i="1" spc="-3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32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U.S.</a:t>
            </a:r>
            <a:r>
              <a:rPr sz="3200" b="1" i="1" spc="-30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3200" b="1" i="1" spc="-10" dirty="0">
                <a:solidFill>
                  <a:srgbClr val="FFFFFF"/>
                </a:solidFill>
                <a:latin typeface="Open Sans Semibold"/>
                <a:cs typeface="Open Sans Semibold"/>
              </a:rPr>
              <a:t>workers</a:t>
            </a:r>
            <a:endParaRPr sz="3200">
              <a:latin typeface="Open Sans Semibold"/>
              <a:cs typeface="Open Sans Semibold"/>
            </a:endParaRPr>
          </a:p>
          <a:p>
            <a:pPr marL="12700">
              <a:lnSpc>
                <a:spcPts val="3660"/>
              </a:lnSpc>
            </a:pPr>
            <a:r>
              <a:rPr sz="32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suffer</a:t>
            </a:r>
            <a:r>
              <a:rPr sz="3200" b="1" i="1" spc="-70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32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from</a:t>
            </a:r>
            <a:r>
              <a:rPr sz="3200" b="1" i="1" spc="-6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32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workplace</a:t>
            </a:r>
            <a:r>
              <a:rPr sz="3200" b="1" i="1" spc="-6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3200" b="1" i="1" spc="-10" dirty="0">
                <a:solidFill>
                  <a:srgbClr val="FFFFFF"/>
                </a:solidFill>
                <a:latin typeface="Open Sans Semibold"/>
                <a:cs typeface="Open Sans Semibold"/>
              </a:rPr>
              <a:t>stress.</a:t>
            </a:r>
            <a:endParaRPr sz="3200">
              <a:latin typeface="Open Sans Semibold"/>
              <a:cs typeface="Open Sans Semibold"/>
            </a:endParaRPr>
          </a:p>
          <a:p>
            <a:pPr marL="12700" marR="78740">
              <a:lnSpc>
                <a:spcPts val="2900"/>
              </a:lnSpc>
              <a:spcBef>
                <a:spcPts val="3420"/>
              </a:spcBef>
            </a:pP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Get</a:t>
            </a:r>
            <a:r>
              <a:rPr sz="27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mental</a:t>
            </a:r>
            <a:r>
              <a:rPr sz="2700" spc="-5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health</a:t>
            </a:r>
            <a:r>
              <a:rPr sz="27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support</a:t>
            </a:r>
            <a:r>
              <a:rPr sz="2700" spc="-5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Open Sans"/>
                <a:cs typeface="Open Sans"/>
              </a:rPr>
              <a:t>for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you</a:t>
            </a:r>
            <a:r>
              <a:rPr sz="27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and</a:t>
            </a:r>
            <a:r>
              <a:rPr sz="27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your</a:t>
            </a:r>
            <a:r>
              <a:rPr sz="27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family</a:t>
            </a:r>
            <a:r>
              <a:rPr sz="27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with</a:t>
            </a:r>
            <a:r>
              <a:rPr sz="27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spc="-10" dirty="0">
                <a:solidFill>
                  <a:srgbClr val="FFFFFF"/>
                </a:solidFill>
                <a:latin typeface="Open Sans"/>
                <a:cs typeface="Open Sans"/>
              </a:rPr>
              <a:t>Uprise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Health</a:t>
            </a:r>
            <a:r>
              <a:rPr sz="2700" spc="-2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EAP</a:t>
            </a:r>
            <a:r>
              <a:rPr sz="2700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benefits.</a:t>
            </a:r>
            <a:r>
              <a:rPr sz="2700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Log</a:t>
            </a:r>
            <a:r>
              <a:rPr sz="2700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in</a:t>
            </a:r>
            <a:r>
              <a:rPr sz="2700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to</a:t>
            </a:r>
            <a:r>
              <a:rPr sz="2700" spc="-2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spc="-25" dirty="0">
                <a:solidFill>
                  <a:srgbClr val="FFFFFF"/>
                </a:solidFill>
                <a:latin typeface="Open Sans"/>
                <a:cs typeface="Open Sans"/>
              </a:rPr>
              <a:t>the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Member</a:t>
            </a:r>
            <a:r>
              <a:rPr sz="2700" spc="-1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700" dirty="0">
                <a:solidFill>
                  <a:srgbClr val="FFFFFF"/>
                </a:solidFill>
                <a:latin typeface="Open Sans"/>
                <a:cs typeface="Open Sans"/>
              </a:rPr>
              <a:t>Portal</a:t>
            </a:r>
            <a:r>
              <a:rPr sz="2700" spc="-10" dirty="0">
                <a:solidFill>
                  <a:srgbClr val="FFFFFF"/>
                </a:solidFill>
                <a:latin typeface="Open Sans"/>
                <a:cs typeface="Open Sans"/>
              </a:rPr>
              <a:t> today!</a:t>
            </a:r>
            <a:endParaRPr sz="2700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3484" y="0"/>
            <a:ext cx="5398516" cy="684318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Did</a:t>
            </a:r>
            <a:r>
              <a:rPr sz="3200" spc="-165" dirty="0"/>
              <a:t> </a:t>
            </a:r>
            <a:r>
              <a:rPr sz="3200" dirty="0"/>
              <a:t>you</a:t>
            </a:r>
            <a:r>
              <a:rPr sz="3200" spc="-75" dirty="0"/>
              <a:t> </a:t>
            </a:r>
            <a:r>
              <a:rPr sz="3200" spc="-10" dirty="0"/>
              <a:t>know?</a:t>
            </a:r>
            <a:endParaRPr sz="320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6333" rIns="0" bIns="0" rtlCol="0">
            <a:spAutoFit/>
          </a:bodyPr>
          <a:lstStyle/>
          <a:p>
            <a:pPr marL="12700" marR="246379">
              <a:lnSpc>
                <a:spcPts val="2700"/>
              </a:lnSpc>
              <a:spcBef>
                <a:spcPts val="439"/>
              </a:spcBef>
            </a:pPr>
            <a:r>
              <a:rPr sz="2500" dirty="0"/>
              <a:t>The</a:t>
            </a:r>
            <a:r>
              <a:rPr sz="2500" spc="-55" dirty="0"/>
              <a:t> </a:t>
            </a:r>
            <a:r>
              <a:rPr sz="2500" dirty="0"/>
              <a:t>main</a:t>
            </a:r>
            <a:r>
              <a:rPr sz="2500" spc="-55" dirty="0"/>
              <a:t> </a:t>
            </a:r>
            <a:r>
              <a:rPr sz="2500" dirty="0"/>
              <a:t>causes</a:t>
            </a:r>
            <a:r>
              <a:rPr sz="2500" spc="-55" dirty="0"/>
              <a:t> </a:t>
            </a:r>
            <a:r>
              <a:rPr sz="2500" dirty="0"/>
              <a:t>of</a:t>
            </a:r>
            <a:r>
              <a:rPr sz="2500" spc="-55" dirty="0"/>
              <a:t> </a:t>
            </a:r>
            <a:r>
              <a:rPr sz="2500" dirty="0"/>
              <a:t>workplace</a:t>
            </a:r>
            <a:r>
              <a:rPr sz="2500" spc="-50" dirty="0"/>
              <a:t> </a:t>
            </a:r>
            <a:r>
              <a:rPr sz="2500" spc="-10" dirty="0"/>
              <a:t>stress</a:t>
            </a:r>
            <a:r>
              <a:rPr sz="2500" i="1" spc="-10" dirty="0"/>
              <a:t> </a:t>
            </a:r>
            <a:r>
              <a:rPr sz="2500" i="1" dirty="0"/>
              <a:t>are</a:t>
            </a:r>
            <a:r>
              <a:rPr sz="2500" i="1" spc="-50" dirty="0"/>
              <a:t> </a:t>
            </a:r>
            <a:r>
              <a:rPr sz="2500" i="1" dirty="0"/>
              <a:t>workload</a:t>
            </a:r>
            <a:r>
              <a:rPr sz="2500" i="1" spc="-45" dirty="0"/>
              <a:t> </a:t>
            </a:r>
            <a:r>
              <a:rPr sz="2500" i="1" dirty="0">
                <a:solidFill>
                  <a:srgbClr val="6CCFE0"/>
                </a:solidFill>
              </a:rPr>
              <a:t>(39%</a:t>
            </a:r>
            <a:r>
              <a:rPr sz="2500" i="1" spc="-45" dirty="0">
                <a:solidFill>
                  <a:srgbClr val="6CCFE0"/>
                </a:solidFill>
              </a:rPr>
              <a:t> </a:t>
            </a:r>
            <a:r>
              <a:rPr sz="2500" i="1" dirty="0">
                <a:solidFill>
                  <a:srgbClr val="6CCFE0"/>
                </a:solidFill>
              </a:rPr>
              <a:t>of</a:t>
            </a:r>
            <a:r>
              <a:rPr sz="2500" i="1" spc="-45" dirty="0">
                <a:solidFill>
                  <a:srgbClr val="6CCFE0"/>
                </a:solidFill>
              </a:rPr>
              <a:t> </a:t>
            </a:r>
            <a:r>
              <a:rPr sz="2500" i="1" spc="-10" dirty="0">
                <a:solidFill>
                  <a:srgbClr val="6CCFE0"/>
                </a:solidFill>
              </a:rPr>
              <a:t>workers)</a:t>
            </a:r>
            <a:r>
              <a:rPr sz="2500" i="1" spc="-10" dirty="0"/>
              <a:t>, </a:t>
            </a:r>
            <a:r>
              <a:rPr sz="2500" i="1" dirty="0"/>
              <a:t>interpersonal</a:t>
            </a:r>
            <a:r>
              <a:rPr sz="2500" i="1" spc="-65" dirty="0"/>
              <a:t> </a:t>
            </a:r>
            <a:r>
              <a:rPr sz="2500" i="1" dirty="0"/>
              <a:t>issues</a:t>
            </a:r>
            <a:r>
              <a:rPr sz="2500" i="1" spc="-60" dirty="0"/>
              <a:t> </a:t>
            </a:r>
            <a:r>
              <a:rPr sz="2500" i="1" dirty="0">
                <a:solidFill>
                  <a:srgbClr val="6CCFE0"/>
                </a:solidFill>
              </a:rPr>
              <a:t>(31%)</a:t>
            </a:r>
            <a:r>
              <a:rPr sz="2500" i="1" dirty="0"/>
              <a:t>,</a:t>
            </a:r>
            <a:r>
              <a:rPr sz="2500" i="1" spc="-65" dirty="0"/>
              <a:t> </a:t>
            </a:r>
            <a:r>
              <a:rPr sz="2500" i="1" spc="-10" dirty="0"/>
              <a:t>juggling </a:t>
            </a:r>
            <a:r>
              <a:rPr sz="2500" i="1" dirty="0"/>
              <a:t>work</a:t>
            </a:r>
            <a:r>
              <a:rPr sz="2500" i="1" spc="-50" dirty="0"/>
              <a:t> </a:t>
            </a:r>
            <a:r>
              <a:rPr sz="2500" i="1" dirty="0"/>
              <a:t>and</a:t>
            </a:r>
            <a:r>
              <a:rPr sz="2500" i="1" spc="-50" dirty="0"/>
              <a:t> </a:t>
            </a:r>
            <a:r>
              <a:rPr sz="2500" i="1" dirty="0"/>
              <a:t>personal</a:t>
            </a:r>
            <a:r>
              <a:rPr sz="2500" i="1" spc="-45" dirty="0"/>
              <a:t> </a:t>
            </a:r>
            <a:r>
              <a:rPr sz="2500" i="1" dirty="0"/>
              <a:t>life</a:t>
            </a:r>
            <a:r>
              <a:rPr sz="2500" i="1" spc="-60" dirty="0"/>
              <a:t> </a:t>
            </a:r>
            <a:r>
              <a:rPr sz="2500" i="1" dirty="0">
                <a:solidFill>
                  <a:srgbClr val="6CCFE0"/>
                </a:solidFill>
              </a:rPr>
              <a:t>(19%)</a:t>
            </a:r>
            <a:r>
              <a:rPr sz="2500" i="1" dirty="0"/>
              <a:t>,</a:t>
            </a:r>
            <a:r>
              <a:rPr sz="2500" i="1" spc="-45" dirty="0"/>
              <a:t> </a:t>
            </a:r>
            <a:r>
              <a:rPr sz="2500" i="1" dirty="0"/>
              <a:t>and</a:t>
            </a:r>
            <a:r>
              <a:rPr sz="2500" i="1" spc="-50" dirty="0"/>
              <a:t> </a:t>
            </a:r>
            <a:r>
              <a:rPr sz="2500" i="1" spc="-25" dirty="0"/>
              <a:t>job </a:t>
            </a:r>
            <a:r>
              <a:rPr sz="2500" i="1" dirty="0"/>
              <a:t>security</a:t>
            </a:r>
            <a:r>
              <a:rPr sz="2500" i="1" spc="-35" dirty="0"/>
              <a:t> </a:t>
            </a:r>
            <a:r>
              <a:rPr sz="2500" i="1" spc="-10" dirty="0">
                <a:solidFill>
                  <a:srgbClr val="6CCFE0"/>
                </a:solidFill>
              </a:rPr>
              <a:t>(6%)</a:t>
            </a:r>
            <a:r>
              <a:rPr sz="2500" i="1" spc="-10" dirty="0"/>
              <a:t>.</a:t>
            </a:r>
            <a:endParaRPr sz="2500"/>
          </a:p>
          <a:p>
            <a:pPr marL="12700" marR="5080">
              <a:lnSpc>
                <a:spcPts val="2400"/>
              </a:lnSpc>
              <a:spcBef>
                <a:spcPts val="1440"/>
              </a:spcBef>
            </a:pPr>
            <a:r>
              <a:rPr sz="2200" b="0" i="0" dirty="0">
                <a:latin typeface="Open Sans"/>
                <a:cs typeface="Open Sans"/>
              </a:rPr>
              <a:t>Has</a:t>
            </a:r>
            <a:r>
              <a:rPr sz="2200" b="0" i="0" spc="-7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stress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made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everything</a:t>
            </a:r>
            <a:r>
              <a:rPr sz="2200" b="0" i="0" spc="-7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seem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little </a:t>
            </a:r>
            <a:r>
              <a:rPr sz="2200" b="0" i="0" dirty="0">
                <a:latin typeface="Open Sans"/>
                <a:cs typeface="Open Sans"/>
              </a:rPr>
              <a:t>harder</a:t>
            </a:r>
            <a:r>
              <a:rPr sz="2200" b="0" i="0" spc="-7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lately?</a:t>
            </a:r>
            <a:r>
              <a:rPr sz="2200" b="0" i="0" spc="-7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You’re</a:t>
            </a:r>
            <a:r>
              <a:rPr sz="2200" b="0" i="0" spc="-7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not</a:t>
            </a:r>
            <a:r>
              <a:rPr sz="2200" b="0" i="0" spc="-7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alone.</a:t>
            </a:r>
            <a:r>
              <a:rPr sz="2200" b="0" i="0" spc="-7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With</a:t>
            </a:r>
            <a:r>
              <a:rPr sz="2200" b="0" i="0" spc="-70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Uprise </a:t>
            </a:r>
            <a:r>
              <a:rPr sz="2200" b="0" i="0" dirty="0">
                <a:latin typeface="Open Sans"/>
                <a:cs typeface="Open Sans"/>
              </a:rPr>
              <a:t>Health</a:t>
            </a:r>
            <a:r>
              <a:rPr sz="2200" b="0" i="0" spc="-4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EAP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solutions,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you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can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access therapists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and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online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resources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to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make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spc="-25" dirty="0">
                <a:latin typeface="Open Sans"/>
                <a:cs typeface="Open Sans"/>
              </a:rPr>
              <a:t>it </a:t>
            </a:r>
            <a:r>
              <a:rPr sz="2200" b="0" i="0" dirty="0">
                <a:latin typeface="Open Sans"/>
                <a:cs typeface="Open Sans"/>
              </a:rPr>
              <a:t>easy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to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find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the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help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you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need.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Log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in</a:t>
            </a:r>
            <a:r>
              <a:rPr sz="2200" b="0" i="0" spc="-30" dirty="0">
                <a:latin typeface="Open Sans"/>
                <a:cs typeface="Open Sans"/>
              </a:rPr>
              <a:t> </a:t>
            </a:r>
            <a:r>
              <a:rPr sz="2200" b="0" i="0" spc="-20" dirty="0">
                <a:latin typeface="Open Sans"/>
                <a:cs typeface="Open Sans"/>
              </a:rPr>
              <a:t>with </a:t>
            </a:r>
            <a:r>
              <a:rPr sz="2200" b="0" i="0" dirty="0">
                <a:latin typeface="Open Sans"/>
                <a:cs typeface="Open Sans"/>
              </a:rPr>
              <a:t>your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access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code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today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to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get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started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spc="-25" dirty="0">
                <a:latin typeface="Open Sans"/>
                <a:cs typeface="Open Sans"/>
              </a:rPr>
              <a:t>at </a:t>
            </a:r>
            <a:r>
              <a:rPr sz="2200" b="0" i="0" spc="-10" dirty="0">
                <a:latin typeface="Open Sans"/>
                <a:cs typeface="Open Sans"/>
              </a:rPr>
              <a:t>members.uprisehealth.com.</a:t>
            </a:r>
            <a:endParaRPr sz="2200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3484" y="0"/>
            <a:ext cx="5398516" cy="684318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Did</a:t>
            </a:r>
            <a:r>
              <a:rPr sz="3200" spc="-165" dirty="0"/>
              <a:t> </a:t>
            </a:r>
            <a:r>
              <a:rPr sz="3200" dirty="0"/>
              <a:t>you</a:t>
            </a:r>
            <a:r>
              <a:rPr sz="3200" spc="-75" dirty="0"/>
              <a:t> </a:t>
            </a:r>
            <a:r>
              <a:rPr sz="3200" spc="-10" dirty="0"/>
              <a:t>know?</a:t>
            </a:r>
            <a:endParaRPr sz="320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4500" y="1872179"/>
            <a:ext cx="5982970" cy="377761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60960">
              <a:lnSpc>
                <a:spcPts val="2900"/>
              </a:lnSpc>
              <a:spcBef>
                <a:spcPts val="480"/>
              </a:spcBef>
            </a:pPr>
            <a:r>
              <a:rPr sz="2700" b="1" i="1" dirty="0">
                <a:solidFill>
                  <a:srgbClr val="6CCFE0"/>
                </a:solidFill>
                <a:latin typeface="Open Sans Semibold"/>
                <a:cs typeface="Open Sans Semibold"/>
              </a:rPr>
              <a:t>Less</a:t>
            </a:r>
            <a:r>
              <a:rPr sz="2700" b="1" i="1" spc="-20" dirty="0">
                <a:solidFill>
                  <a:srgbClr val="6CCFE0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6CCFE0"/>
                </a:solidFill>
                <a:latin typeface="Open Sans Semibold"/>
                <a:cs typeface="Open Sans Semibold"/>
              </a:rPr>
              <a:t>than</a:t>
            </a:r>
            <a:r>
              <a:rPr sz="2700" b="1" i="1" spc="-20" dirty="0">
                <a:solidFill>
                  <a:srgbClr val="6CCFE0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6CCFE0"/>
                </a:solidFill>
                <a:latin typeface="Open Sans Semibold"/>
                <a:cs typeface="Open Sans Semibold"/>
              </a:rPr>
              <a:t>40%</a:t>
            </a:r>
            <a:r>
              <a:rPr sz="2700" b="1" i="1" spc="-20" dirty="0">
                <a:solidFill>
                  <a:srgbClr val="6CCFE0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of</a:t>
            </a:r>
            <a:r>
              <a:rPr sz="2700" b="1" i="1" spc="-20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employees</a:t>
            </a:r>
            <a:r>
              <a:rPr sz="2700" b="1" i="1" spc="-1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2700" b="1" i="1" spc="-25" dirty="0">
                <a:solidFill>
                  <a:srgbClr val="FFFFFF"/>
                </a:solidFill>
                <a:latin typeface="Open Sans Semibold"/>
                <a:cs typeface="Open Sans Semibold"/>
              </a:rPr>
              <a:t>who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suffer</a:t>
            </a:r>
            <a:r>
              <a:rPr sz="2700" b="1" i="1" spc="-3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from</a:t>
            </a:r>
            <a:r>
              <a:rPr sz="2700" b="1" i="1" spc="-3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stress</a:t>
            </a:r>
            <a:r>
              <a:rPr sz="2700" b="1" i="1" spc="-3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have</a:t>
            </a:r>
            <a:r>
              <a:rPr sz="2700" b="1" i="1" spc="-30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talked</a:t>
            </a:r>
            <a:r>
              <a:rPr sz="2700" b="1" i="1" spc="-3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to</a:t>
            </a:r>
            <a:r>
              <a:rPr sz="2700" b="1" i="1" spc="-35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2700" b="1" i="1" spc="-10" dirty="0">
                <a:solidFill>
                  <a:srgbClr val="FFFFFF"/>
                </a:solidFill>
                <a:latin typeface="Open Sans Semibold"/>
                <a:cs typeface="Open Sans Semibold"/>
              </a:rPr>
              <a:t>their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employer</a:t>
            </a:r>
            <a:r>
              <a:rPr sz="2700" b="1" i="1" spc="-30" dirty="0">
                <a:solidFill>
                  <a:srgbClr val="FFFFFF"/>
                </a:solidFill>
                <a:latin typeface="Open Sans Semibold"/>
                <a:cs typeface="Open Sans Semibold"/>
              </a:rPr>
              <a:t> </a:t>
            </a:r>
            <a:r>
              <a:rPr sz="2700" b="1" i="1" dirty="0">
                <a:solidFill>
                  <a:srgbClr val="FFFFFF"/>
                </a:solidFill>
                <a:latin typeface="Open Sans Semibold"/>
                <a:cs typeface="Open Sans Semibold"/>
              </a:rPr>
              <a:t>about</a:t>
            </a:r>
            <a:r>
              <a:rPr sz="2700" b="1" i="1" spc="-25" dirty="0">
                <a:solidFill>
                  <a:srgbClr val="FFFFFF"/>
                </a:solidFill>
                <a:latin typeface="Open Sans Semibold"/>
                <a:cs typeface="Open Sans Semibold"/>
              </a:rPr>
              <a:t> it.</a:t>
            </a:r>
            <a:endParaRPr sz="2700">
              <a:latin typeface="Open Sans Semibold"/>
              <a:cs typeface="Open Sans Semibold"/>
            </a:endParaRPr>
          </a:p>
          <a:p>
            <a:pPr marL="12700" marR="5080">
              <a:lnSpc>
                <a:spcPts val="2400"/>
              </a:lnSpc>
              <a:spcBef>
                <a:spcPts val="1300"/>
              </a:spcBef>
            </a:pP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Discussing</a:t>
            </a:r>
            <a:r>
              <a:rPr sz="2200" spc="-7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your</a:t>
            </a:r>
            <a:r>
              <a:rPr sz="2200" spc="-7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stress</a:t>
            </a:r>
            <a:r>
              <a:rPr sz="2200" spc="-7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with</a:t>
            </a:r>
            <a:r>
              <a:rPr sz="2200" spc="-7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sz="2200" spc="-7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professional</a:t>
            </a:r>
            <a:r>
              <a:rPr sz="2200" spc="-7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can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keep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anxiousness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and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stress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from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negatively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influencing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your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work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and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your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health.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Open Sans"/>
                <a:cs typeface="Open Sans"/>
              </a:rPr>
              <a:t>With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Uprise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Health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EAP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solutions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-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including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therapy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and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online</a:t>
            </a:r>
            <a:r>
              <a:rPr sz="22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resources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-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support</a:t>
            </a:r>
            <a:r>
              <a:rPr sz="22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is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at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your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fingertips.</a:t>
            </a:r>
            <a:r>
              <a:rPr sz="22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Don’t</a:t>
            </a:r>
            <a:r>
              <a:rPr sz="22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wait</a:t>
            </a:r>
            <a:r>
              <a:rPr sz="22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to</a:t>
            </a:r>
            <a:r>
              <a:rPr sz="22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get</a:t>
            </a:r>
            <a:r>
              <a:rPr sz="22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the</a:t>
            </a:r>
            <a:r>
              <a:rPr sz="22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help</a:t>
            </a:r>
            <a:r>
              <a:rPr sz="22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you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deserve!</a:t>
            </a:r>
            <a:r>
              <a:rPr sz="2200" spc="-7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Visit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the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member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portal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today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to</a:t>
            </a:r>
            <a:r>
              <a:rPr sz="2200" spc="-7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get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started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at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members.uprisehealth.com.</a:t>
            </a:r>
            <a:endParaRPr sz="2200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7293" y="0"/>
            <a:ext cx="53848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2037119"/>
            <a:ext cx="476885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Enrollment</a:t>
            </a:r>
            <a:r>
              <a:rPr sz="3200" spc="-50" dirty="0"/>
              <a:t> </a:t>
            </a:r>
            <a:r>
              <a:rPr sz="3200" dirty="0"/>
              <a:t>time</a:t>
            </a:r>
            <a:r>
              <a:rPr sz="3200" spc="-40" dirty="0"/>
              <a:t> </a:t>
            </a:r>
            <a:r>
              <a:rPr sz="3200" dirty="0"/>
              <a:t>is</a:t>
            </a:r>
            <a:r>
              <a:rPr sz="3200" spc="-35" dirty="0"/>
              <a:t> </a:t>
            </a:r>
            <a:r>
              <a:rPr sz="3200" spc="-10" dirty="0"/>
              <a:t>here!</a:t>
            </a:r>
            <a:endParaRPr sz="3200"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4500" y="2799119"/>
            <a:ext cx="5316220" cy="1694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100" b="1" i="1" dirty="0">
                <a:solidFill>
                  <a:srgbClr val="FFFFFF"/>
                </a:solidFill>
                <a:latin typeface="Calibri"/>
                <a:cs typeface="Calibri"/>
              </a:rPr>
              <a:t>Sign</a:t>
            </a:r>
            <a:r>
              <a:rPr sz="3100" b="1" i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b="1" i="1" dirty="0">
                <a:solidFill>
                  <a:srgbClr val="FFFFFF"/>
                </a:solidFill>
                <a:latin typeface="Calibri"/>
                <a:cs typeface="Calibri"/>
              </a:rPr>
              <a:t>up</a:t>
            </a:r>
            <a:r>
              <a:rPr sz="3100" b="1" i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b="1" i="1" dirty="0">
                <a:solidFill>
                  <a:srgbClr val="FFFFFF"/>
                </a:solidFill>
                <a:latin typeface="Calibri"/>
                <a:cs typeface="Calibri"/>
              </a:rPr>
              <a:t>for</a:t>
            </a:r>
            <a:r>
              <a:rPr sz="3100" b="1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b="1" i="1" dirty="0">
                <a:solidFill>
                  <a:srgbClr val="FFFFFF"/>
                </a:solidFill>
                <a:latin typeface="Calibri"/>
                <a:cs typeface="Calibri"/>
              </a:rPr>
              <a:t>EAP</a:t>
            </a:r>
            <a:r>
              <a:rPr sz="3100" b="1" i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b="1" i="1" dirty="0">
                <a:solidFill>
                  <a:srgbClr val="FFFFFF"/>
                </a:solidFill>
                <a:latin typeface="Calibri"/>
                <a:cs typeface="Calibri"/>
              </a:rPr>
              <a:t>benefits</a:t>
            </a:r>
            <a:r>
              <a:rPr sz="3100" b="1" i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100" b="1" i="1" spc="-10" dirty="0">
                <a:solidFill>
                  <a:srgbClr val="FFFFFF"/>
                </a:solidFill>
                <a:latin typeface="Calibri"/>
                <a:cs typeface="Calibri"/>
              </a:rPr>
              <a:t>today!</a:t>
            </a:r>
            <a:endParaRPr sz="3100">
              <a:latin typeface="Calibri"/>
              <a:cs typeface="Calibri"/>
            </a:endParaRPr>
          </a:p>
          <a:p>
            <a:pPr marL="12700" marR="5080">
              <a:lnSpc>
                <a:spcPts val="2400"/>
              </a:lnSpc>
              <a:spcBef>
                <a:spcPts val="2260"/>
              </a:spcBef>
            </a:pP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Your</a:t>
            </a:r>
            <a:r>
              <a:rPr sz="2200" spc="-7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Uprise</a:t>
            </a:r>
            <a:r>
              <a:rPr sz="2200" spc="-7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Health</a:t>
            </a:r>
            <a:r>
              <a:rPr sz="2200" spc="-7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EAP</a:t>
            </a:r>
            <a:r>
              <a:rPr sz="2200" spc="-7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benefits</a:t>
            </a:r>
            <a:r>
              <a:rPr sz="2200" spc="-7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include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short-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term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therapy,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24/7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phone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support,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work-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life</a:t>
            </a:r>
            <a:r>
              <a:rPr sz="22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resources,</a:t>
            </a:r>
            <a:r>
              <a:rPr sz="2200" spc="-3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and</a:t>
            </a:r>
            <a:r>
              <a:rPr sz="2200" spc="-3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more.</a:t>
            </a:r>
            <a:endParaRPr sz="2200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3484" y="0"/>
            <a:ext cx="5398516" cy="684318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1003183"/>
            <a:ext cx="5256530" cy="1626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5800"/>
              </a:lnSpc>
              <a:spcBef>
                <a:spcPts val="100"/>
              </a:spcBef>
            </a:pPr>
            <a:r>
              <a:rPr dirty="0"/>
              <a:t>Uprise</a:t>
            </a:r>
            <a:r>
              <a:rPr spc="-90" dirty="0"/>
              <a:t> </a:t>
            </a:r>
            <a:r>
              <a:rPr dirty="0"/>
              <a:t>Health</a:t>
            </a:r>
            <a:r>
              <a:rPr spc="-85" dirty="0"/>
              <a:t> </a:t>
            </a:r>
            <a:r>
              <a:rPr dirty="0"/>
              <a:t>EAP</a:t>
            </a:r>
            <a:r>
              <a:rPr spc="-145" dirty="0"/>
              <a:t> </a:t>
            </a:r>
            <a:r>
              <a:rPr spc="-10" dirty="0"/>
              <a:t>Solutions</a:t>
            </a:r>
            <a:r>
              <a:rPr spc="675" dirty="0"/>
              <a:t> </a:t>
            </a:r>
            <a:r>
              <a:rPr b="1" i="1" dirty="0">
                <a:latin typeface="Open Sans Semibold"/>
                <a:cs typeface="Open Sans Semibold"/>
              </a:rPr>
              <a:t>We</a:t>
            </a:r>
            <a:r>
              <a:rPr b="1" i="1" spc="-10" dirty="0">
                <a:latin typeface="Open Sans Semibold"/>
                <a:cs typeface="Open Sans Semibold"/>
              </a:rPr>
              <a:t> </a:t>
            </a:r>
            <a:r>
              <a:rPr b="1" i="1" dirty="0">
                <a:latin typeface="Open Sans Semibold"/>
                <a:cs typeface="Open Sans Semibold"/>
              </a:rPr>
              <a:t>help</a:t>
            </a:r>
            <a:r>
              <a:rPr b="1" i="1" spc="-10" dirty="0">
                <a:latin typeface="Open Sans Semibold"/>
                <a:cs typeface="Open Sans Semibold"/>
              </a:rPr>
              <a:t> </a:t>
            </a:r>
            <a:r>
              <a:rPr b="1" i="1" dirty="0">
                <a:latin typeface="Open Sans Semibold"/>
                <a:cs typeface="Open Sans Semibold"/>
              </a:rPr>
              <a:t>care</a:t>
            </a:r>
            <a:r>
              <a:rPr b="1" i="1" spc="-5" dirty="0">
                <a:latin typeface="Open Sans Semibold"/>
                <a:cs typeface="Open Sans Semibold"/>
              </a:rPr>
              <a:t> </a:t>
            </a:r>
            <a:r>
              <a:rPr b="1" i="1" dirty="0">
                <a:latin typeface="Open Sans Semibold"/>
                <a:cs typeface="Open Sans Semibold"/>
              </a:rPr>
              <a:t>for</a:t>
            </a:r>
            <a:r>
              <a:rPr b="1" i="1" spc="-10" dirty="0">
                <a:latin typeface="Open Sans Semibold"/>
                <a:cs typeface="Open Sans Semibold"/>
              </a:rPr>
              <a:t> </a:t>
            </a:r>
            <a:r>
              <a:rPr b="1" i="1" dirty="0">
                <a:latin typeface="Open Sans Semibold"/>
                <a:cs typeface="Open Sans Semibold"/>
              </a:rPr>
              <a:t>the</a:t>
            </a:r>
            <a:r>
              <a:rPr b="1" i="1" spc="-5" dirty="0">
                <a:latin typeface="Open Sans Semibold"/>
                <a:cs typeface="Open Sans Semibold"/>
              </a:rPr>
              <a:t> </a:t>
            </a:r>
            <a:r>
              <a:rPr b="1" i="1" spc="-10" dirty="0">
                <a:latin typeface="Open Sans Semibold"/>
                <a:cs typeface="Open Sans Semibold"/>
              </a:rPr>
              <a:t>caregivers. </a:t>
            </a:r>
            <a:r>
              <a:rPr sz="2200" b="0" dirty="0">
                <a:latin typeface="Open Sans"/>
                <a:cs typeface="Open Sans"/>
              </a:rPr>
              <a:t>More</a:t>
            </a:r>
            <a:r>
              <a:rPr sz="2200" b="0" spc="-40" dirty="0">
                <a:latin typeface="Open Sans"/>
                <a:cs typeface="Open Sans"/>
              </a:rPr>
              <a:t> </a:t>
            </a:r>
            <a:r>
              <a:rPr sz="2200" b="0" dirty="0">
                <a:latin typeface="Open Sans"/>
                <a:cs typeface="Open Sans"/>
              </a:rPr>
              <a:t>than</a:t>
            </a:r>
            <a:r>
              <a:rPr sz="2200" b="0" spc="-40" dirty="0">
                <a:latin typeface="Open Sans"/>
                <a:cs typeface="Open Sans"/>
              </a:rPr>
              <a:t> </a:t>
            </a:r>
            <a:r>
              <a:rPr sz="2200" b="0" dirty="0">
                <a:latin typeface="Open Sans"/>
                <a:cs typeface="Open Sans"/>
              </a:rPr>
              <a:t>half</a:t>
            </a:r>
            <a:r>
              <a:rPr sz="2200" b="0" spc="-40" dirty="0">
                <a:latin typeface="Open Sans"/>
                <a:cs typeface="Open Sans"/>
              </a:rPr>
              <a:t> </a:t>
            </a:r>
            <a:r>
              <a:rPr sz="2200" b="0" dirty="0">
                <a:latin typeface="Open Sans"/>
                <a:cs typeface="Open Sans"/>
              </a:rPr>
              <a:t>of</a:t>
            </a:r>
            <a:r>
              <a:rPr sz="2200" b="0" spc="-40" dirty="0">
                <a:latin typeface="Open Sans"/>
                <a:cs typeface="Open Sans"/>
              </a:rPr>
              <a:t> </a:t>
            </a:r>
            <a:r>
              <a:rPr sz="2200" b="0" spc="-10" dirty="0">
                <a:latin typeface="Open Sans"/>
                <a:cs typeface="Open Sans"/>
              </a:rPr>
              <a:t>Americans</a:t>
            </a:r>
            <a:r>
              <a:rPr sz="2200" b="0" spc="-40" dirty="0">
                <a:latin typeface="Open Sans"/>
                <a:cs typeface="Open Sans"/>
              </a:rPr>
              <a:t> </a:t>
            </a:r>
            <a:r>
              <a:rPr sz="2200" b="0" dirty="0">
                <a:latin typeface="Open Sans"/>
                <a:cs typeface="Open Sans"/>
              </a:rPr>
              <a:t>in</a:t>
            </a:r>
            <a:r>
              <a:rPr sz="2200" b="0" spc="-40" dirty="0">
                <a:latin typeface="Open Sans"/>
                <a:cs typeface="Open Sans"/>
              </a:rPr>
              <a:t> </a:t>
            </a:r>
            <a:r>
              <a:rPr sz="2200" b="0" dirty="0">
                <a:latin typeface="Open Sans"/>
                <a:cs typeface="Open Sans"/>
              </a:rPr>
              <a:t>their</a:t>
            </a:r>
            <a:r>
              <a:rPr sz="2200" b="0" spc="-35" dirty="0">
                <a:latin typeface="Open Sans"/>
                <a:cs typeface="Open Sans"/>
              </a:rPr>
              <a:t> </a:t>
            </a:r>
            <a:r>
              <a:rPr sz="2200" b="0" spc="-25" dirty="0">
                <a:latin typeface="Open Sans"/>
                <a:cs typeface="Open Sans"/>
              </a:rPr>
              <a:t>40s</a:t>
            </a:r>
            <a:endParaRPr sz="2200">
              <a:latin typeface="Open Sans"/>
              <a:cs typeface="Open Sans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4500" y="2573055"/>
            <a:ext cx="5514340" cy="359981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0">
              <a:lnSpc>
                <a:spcPts val="2400"/>
              </a:lnSpc>
              <a:spcBef>
                <a:spcPts val="380"/>
              </a:spcBef>
            </a:pP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have</a:t>
            </a:r>
            <a:r>
              <a:rPr sz="2200" spc="-5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living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parent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65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or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older</a:t>
            </a:r>
            <a:r>
              <a:rPr sz="2200" spc="-5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and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are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either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raising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child</a:t>
            </a:r>
            <a:r>
              <a:rPr sz="2200" spc="-3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younger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than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18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or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have</a:t>
            </a:r>
            <a:r>
              <a:rPr sz="22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an</a:t>
            </a:r>
            <a:r>
              <a:rPr sz="22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adult</a:t>
            </a:r>
            <a:r>
              <a:rPr sz="22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child</a:t>
            </a:r>
            <a:r>
              <a:rPr sz="22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they</a:t>
            </a:r>
            <a:r>
              <a:rPr sz="22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helped</a:t>
            </a:r>
            <a:r>
              <a:rPr sz="2200" spc="-5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financially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in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the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past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year.</a:t>
            </a:r>
            <a:endParaRPr sz="2200">
              <a:latin typeface="Open Sans"/>
              <a:cs typeface="Open Sans"/>
            </a:endParaRPr>
          </a:p>
          <a:p>
            <a:pPr marL="12700" marR="5080">
              <a:lnSpc>
                <a:spcPts val="2400"/>
              </a:lnSpc>
              <a:spcBef>
                <a:spcPts val="1500"/>
              </a:spcBef>
            </a:pP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If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are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caring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for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your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children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and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your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elderly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parents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at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the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same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time,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who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takes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care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of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you?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With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Uprise</a:t>
            </a:r>
            <a:r>
              <a:rPr sz="2200" spc="-4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Health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EAP,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you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can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talk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with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therapist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and</a:t>
            </a:r>
            <a:r>
              <a:rPr sz="2200" spc="-4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Open Sans"/>
                <a:cs typeface="Open Sans"/>
              </a:rPr>
              <a:t>find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solutions</a:t>
            </a:r>
            <a:r>
              <a:rPr sz="2200" spc="-7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to</a:t>
            </a:r>
            <a:r>
              <a:rPr sz="2200" spc="-7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caregiver</a:t>
            </a:r>
            <a:r>
              <a:rPr sz="2200" spc="-7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burnout.</a:t>
            </a:r>
            <a:r>
              <a:rPr sz="2200" spc="-7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Visit</a:t>
            </a:r>
            <a:r>
              <a:rPr sz="2200" spc="-7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Open Sans"/>
                <a:cs typeface="Open Sans"/>
              </a:rPr>
              <a:t>the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Uprise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Health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platform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to</a:t>
            </a:r>
            <a:r>
              <a:rPr sz="2200" spc="-6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find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help</a:t>
            </a:r>
            <a:r>
              <a:rPr sz="2200" spc="-60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today </a:t>
            </a:r>
            <a:r>
              <a:rPr sz="2200" dirty="0">
                <a:solidFill>
                  <a:srgbClr val="FFFFFF"/>
                </a:solidFill>
                <a:latin typeface="Open Sans"/>
                <a:cs typeface="Open Sans"/>
              </a:rPr>
              <a:t>at</a:t>
            </a:r>
            <a:r>
              <a:rPr sz="2200" spc="-5" dirty="0">
                <a:solidFill>
                  <a:srgbClr val="FFFFFF"/>
                </a:solidFill>
                <a:latin typeface="Open Sans"/>
                <a:cs typeface="Open Sans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Open Sans"/>
                <a:cs typeface="Open Sans"/>
              </a:rPr>
              <a:t>members.uprisehealth.com.</a:t>
            </a:r>
            <a:endParaRPr sz="2200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3484" y="0"/>
            <a:ext cx="5398516" cy="684318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31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Uprise</a:t>
            </a:r>
            <a:r>
              <a:rPr spc="-90" dirty="0"/>
              <a:t> </a:t>
            </a:r>
            <a:r>
              <a:rPr dirty="0"/>
              <a:t>Health</a:t>
            </a:r>
            <a:r>
              <a:rPr spc="-85" dirty="0"/>
              <a:t> </a:t>
            </a:r>
            <a:r>
              <a:rPr dirty="0"/>
              <a:t>EAP</a:t>
            </a:r>
            <a:r>
              <a:rPr spc="-145" dirty="0"/>
              <a:t> </a:t>
            </a:r>
            <a:r>
              <a:rPr spc="-10" dirty="0"/>
              <a:t>Solutions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</a:t>
            </a:r>
            <a:r>
              <a:rPr spc="-10" dirty="0"/>
              <a:t> </a:t>
            </a:r>
            <a:r>
              <a:rPr dirty="0"/>
              <a:t>Uprise</a:t>
            </a:r>
            <a:r>
              <a:rPr spc="-5" dirty="0"/>
              <a:t> </a:t>
            </a:r>
            <a:r>
              <a:rPr spc="-10" dirty="0"/>
              <a:t>Health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609600">
              <a:lnSpc>
                <a:spcPts val="2800"/>
              </a:lnSpc>
              <a:spcBef>
                <a:spcPts val="660"/>
              </a:spcBef>
            </a:pPr>
            <a:r>
              <a:rPr dirty="0"/>
              <a:t>We</a:t>
            </a:r>
            <a:r>
              <a:rPr spc="-25" dirty="0"/>
              <a:t> </a:t>
            </a:r>
            <a:r>
              <a:rPr dirty="0"/>
              <a:t>help</a:t>
            </a:r>
            <a:r>
              <a:rPr spc="-25" dirty="0"/>
              <a:t> </a:t>
            </a:r>
            <a:r>
              <a:rPr dirty="0"/>
              <a:t>you</a:t>
            </a:r>
            <a:r>
              <a:rPr spc="-25" dirty="0"/>
              <a:t> </a:t>
            </a:r>
            <a:r>
              <a:rPr dirty="0"/>
              <a:t>cope</a:t>
            </a:r>
            <a:r>
              <a:rPr spc="-20" dirty="0"/>
              <a:t> </a:t>
            </a:r>
            <a:r>
              <a:rPr dirty="0"/>
              <a:t>with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spc="-10" dirty="0"/>
              <a:t>stress</a:t>
            </a:r>
            <a:r>
              <a:rPr i="1" spc="-10" dirty="0"/>
              <a:t> </a:t>
            </a:r>
            <a:r>
              <a:rPr i="1" dirty="0"/>
              <a:t>and</a:t>
            </a:r>
            <a:r>
              <a:rPr i="1" spc="-70" dirty="0"/>
              <a:t> </a:t>
            </a:r>
            <a:r>
              <a:rPr i="1" dirty="0"/>
              <a:t>anxiety</a:t>
            </a:r>
            <a:r>
              <a:rPr i="1" spc="-70" dirty="0"/>
              <a:t> </a:t>
            </a:r>
            <a:r>
              <a:rPr i="1" dirty="0"/>
              <a:t>of</a:t>
            </a:r>
            <a:r>
              <a:rPr i="1" spc="-70" dirty="0"/>
              <a:t> </a:t>
            </a:r>
            <a:r>
              <a:rPr i="1" dirty="0"/>
              <a:t>money</a:t>
            </a:r>
            <a:r>
              <a:rPr i="1" spc="-70" dirty="0"/>
              <a:t> </a:t>
            </a:r>
            <a:r>
              <a:rPr i="1" spc="-10" dirty="0"/>
              <a:t>worries.</a:t>
            </a:r>
          </a:p>
          <a:p>
            <a:pPr marL="12700" marR="43815">
              <a:lnSpc>
                <a:spcPts val="2400"/>
              </a:lnSpc>
              <a:spcBef>
                <a:spcPts val="1420"/>
              </a:spcBef>
            </a:pPr>
            <a:r>
              <a:rPr sz="2200" b="0" i="0" dirty="0">
                <a:latin typeface="Open Sans"/>
                <a:cs typeface="Open Sans"/>
              </a:rPr>
              <a:t>87%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of</a:t>
            </a:r>
            <a:r>
              <a:rPr sz="2200" b="0" i="0" spc="-45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Americans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admit</a:t>
            </a:r>
            <a:r>
              <a:rPr sz="2200" b="0" i="0" spc="-4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to</a:t>
            </a:r>
            <a:r>
              <a:rPr sz="2200" b="0" i="0" spc="-4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feeling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increasing </a:t>
            </a:r>
            <a:r>
              <a:rPr sz="2200" b="0" i="0" dirty="0">
                <a:latin typeface="Open Sans"/>
                <a:cs typeface="Open Sans"/>
              </a:rPr>
              <a:t>stress</a:t>
            </a:r>
            <a:r>
              <a:rPr sz="2200" b="0" i="0" spc="-6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from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inflation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and</a:t>
            </a:r>
            <a:r>
              <a:rPr sz="2200" b="0" i="0" spc="-6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the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rising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costs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spc="-25" dirty="0">
                <a:latin typeface="Open Sans"/>
                <a:cs typeface="Open Sans"/>
              </a:rPr>
              <a:t>of </a:t>
            </a:r>
            <a:r>
              <a:rPr sz="2200" b="0" i="0" dirty="0">
                <a:latin typeface="Open Sans"/>
                <a:cs typeface="Open Sans"/>
              </a:rPr>
              <a:t>everyday</a:t>
            </a:r>
            <a:r>
              <a:rPr sz="2200" b="0" i="0" spc="-95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goods.</a:t>
            </a:r>
            <a:endParaRPr sz="2200">
              <a:latin typeface="Open Sans"/>
              <a:cs typeface="Open Sans"/>
            </a:endParaRPr>
          </a:p>
          <a:p>
            <a:pPr marL="12700" marR="5080">
              <a:lnSpc>
                <a:spcPts val="2400"/>
              </a:lnSpc>
              <a:spcBef>
                <a:spcPts val="1500"/>
              </a:spcBef>
            </a:pPr>
            <a:r>
              <a:rPr sz="2200" b="0" i="0" dirty="0">
                <a:latin typeface="Open Sans"/>
                <a:cs typeface="Open Sans"/>
              </a:rPr>
              <a:t>If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tight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budget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and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growing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expenses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spc="-25" dirty="0">
                <a:latin typeface="Open Sans"/>
                <a:cs typeface="Open Sans"/>
              </a:rPr>
              <a:t>are </a:t>
            </a:r>
            <a:r>
              <a:rPr sz="2200" b="0" i="0" dirty="0">
                <a:latin typeface="Open Sans"/>
                <a:cs typeface="Open Sans"/>
              </a:rPr>
              <a:t>causing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anxiety,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it’s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time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to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take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advantage</a:t>
            </a:r>
            <a:r>
              <a:rPr sz="2200" b="0" i="0" spc="-50" dirty="0">
                <a:latin typeface="Open Sans"/>
                <a:cs typeface="Open Sans"/>
              </a:rPr>
              <a:t> </a:t>
            </a:r>
            <a:r>
              <a:rPr sz="2200" b="0" i="0" spc="-25" dirty="0">
                <a:latin typeface="Open Sans"/>
                <a:cs typeface="Open Sans"/>
              </a:rPr>
              <a:t>of </a:t>
            </a:r>
            <a:r>
              <a:rPr sz="2200" b="0" i="0" dirty="0">
                <a:latin typeface="Open Sans"/>
                <a:cs typeface="Open Sans"/>
              </a:rPr>
              <a:t>your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Uprise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Health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EAP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benefits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and</a:t>
            </a:r>
            <a:r>
              <a:rPr sz="2200" b="0" i="0" spc="-65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discover </a:t>
            </a:r>
            <a:r>
              <a:rPr sz="2200" b="0" i="0" dirty="0">
                <a:latin typeface="Open Sans"/>
                <a:cs typeface="Open Sans"/>
              </a:rPr>
              <a:t>solutions</a:t>
            </a:r>
            <a:r>
              <a:rPr sz="2200" b="0" i="0" spc="-6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that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will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bring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peace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of</a:t>
            </a:r>
            <a:r>
              <a:rPr sz="2200" b="0" i="0" spc="-60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mind</a:t>
            </a:r>
            <a:r>
              <a:rPr sz="2200" b="0" i="0" spc="-55" dirty="0">
                <a:latin typeface="Open Sans"/>
                <a:cs typeface="Open Sans"/>
              </a:rPr>
              <a:t> </a:t>
            </a:r>
            <a:r>
              <a:rPr sz="2200" b="0" i="0" spc="-25" dirty="0">
                <a:latin typeface="Open Sans"/>
                <a:cs typeface="Open Sans"/>
              </a:rPr>
              <a:t>to</a:t>
            </a:r>
            <a:endParaRPr sz="2200">
              <a:latin typeface="Open Sans"/>
              <a:cs typeface="Open Sans"/>
            </a:endParaRPr>
          </a:p>
          <a:p>
            <a:pPr marL="12700" marR="478790">
              <a:lnSpc>
                <a:spcPts val="2400"/>
              </a:lnSpc>
            </a:pPr>
            <a:r>
              <a:rPr sz="2200" b="0" i="0" dirty="0">
                <a:latin typeface="Open Sans"/>
                <a:cs typeface="Open Sans"/>
              </a:rPr>
              <a:t>you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and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your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family.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Log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in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today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to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spc="-20" dirty="0">
                <a:latin typeface="Open Sans"/>
                <a:cs typeface="Open Sans"/>
              </a:rPr>
              <a:t>find </a:t>
            </a:r>
            <a:r>
              <a:rPr sz="2200" b="0" i="0" spc="-10" dirty="0">
                <a:latin typeface="Open Sans"/>
                <a:cs typeface="Open Sans"/>
              </a:rPr>
              <a:t>therapists,</a:t>
            </a:r>
            <a:r>
              <a:rPr sz="2200" b="0" i="0" spc="-40" dirty="0">
                <a:latin typeface="Open Sans"/>
                <a:cs typeface="Open Sans"/>
              </a:rPr>
              <a:t> </a:t>
            </a:r>
            <a:r>
              <a:rPr sz="2200" b="0" i="0" spc="-25" dirty="0">
                <a:latin typeface="Open Sans"/>
                <a:cs typeface="Open Sans"/>
              </a:rPr>
              <a:t>work-</a:t>
            </a:r>
            <a:r>
              <a:rPr sz="2200" b="0" i="0" dirty="0">
                <a:latin typeface="Open Sans"/>
                <a:cs typeface="Open Sans"/>
              </a:rPr>
              <a:t>life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resources,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dirty="0">
                <a:latin typeface="Open Sans"/>
                <a:cs typeface="Open Sans"/>
              </a:rPr>
              <a:t>and</a:t>
            </a:r>
            <a:r>
              <a:rPr sz="2200" b="0" i="0" spc="-35" dirty="0">
                <a:latin typeface="Open Sans"/>
                <a:cs typeface="Open Sans"/>
              </a:rPr>
              <a:t> </a:t>
            </a:r>
            <a:r>
              <a:rPr sz="2200" b="0" i="0" spc="-10" dirty="0">
                <a:latin typeface="Open Sans"/>
                <a:cs typeface="Open Sans"/>
              </a:rPr>
              <a:t>more: members.uprisehealth.com.</a:t>
            </a:r>
            <a:endParaRPr sz="2200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462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Filson Soft</vt:lpstr>
      <vt:lpstr>Open Sans</vt:lpstr>
      <vt:lpstr>Open Sans Semibold</vt:lpstr>
      <vt:lpstr>Office Theme</vt:lpstr>
      <vt:lpstr>Did you know?</vt:lpstr>
      <vt:lpstr>Did you know?</vt:lpstr>
      <vt:lpstr>Did you know?</vt:lpstr>
      <vt:lpstr>Enrollment time is here!</vt:lpstr>
      <vt:lpstr>Uprise Health EAP Solutions We help care for the caregivers. More than half of Americans in their 40s</vt:lpstr>
      <vt:lpstr>Uprise Health EAP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Mallori Bontrager</cp:lastModifiedBy>
  <cp:revision>1</cp:revision>
  <dcterms:created xsi:type="dcterms:W3CDTF">2024-11-22T23:10:34Z</dcterms:created>
  <dcterms:modified xsi:type="dcterms:W3CDTF">2024-11-22T23:17:14Z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2024-11-22T00:00:00Z</vt:filetime>
  </property>
  <property fmtid="{D5CDD505-2E9C-101B-9397-08002B2CF9AE}" pid="3" name="Creator">
    <vt:lpwstr>Adobe InDesign 20.0 (Windows)</vt:lpwstr>
  </property>
  <property fmtid="{D5CDD505-2E9C-101B-9397-08002B2CF9AE}" pid="4" name="LastSaved">
    <vt:filetime>2024-11-22T00:00:00Z</vt:filetime>
  </property>
  <property fmtid="{D5CDD505-2E9C-101B-9397-08002B2CF9AE}" pid="5" name="Producer">
    <vt:lpwstr>Adobe PDF Library 17.0</vt:lpwstr>
  </property>
</Properties>
</file>